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  <p:sldMasterId id="2147483719" r:id="rId2"/>
    <p:sldMasterId id="2147483731" r:id="rId3"/>
  </p:sldMasterIdLst>
  <p:notesMasterIdLst>
    <p:notesMasterId r:id="rId93"/>
  </p:notesMasterIdLst>
  <p:sldIdLst>
    <p:sldId id="621" r:id="rId4"/>
    <p:sldId id="629" r:id="rId5"/>
    <p:sldId id="479" r:id="rId6"/>
    <p:sldId id="482" r:id="rId7"/>
    <p:sldId id="378" r:id="rId8"/>
    <p:sldId id="359" r:id="rId9"/>
    <p:sldId id="483" r:id="rId10"/>
    <p:sldId id="484" r:id="rId11"/>
    <p:sldId id="486" r:id="rId12"/>
    <p:sldId id="487" r:id="rId13"/>
    <p:sldId id="354" r:id="rId14"/>
    <p:sldId id="496" r:id="rId15"/>
    <p:sldId id="497" r:id="rId16"/>
    <p:sldId id="625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623" r:id="rId31"/>
    <p:sldId id="624" r:id="rId32"/>
    <p:sldId id="280" r:id="rId33"/>
    <p:sldId id="281" r:id="rId34"/>
    <p:sldId id="276" r:id="rId35"/>
    <p:sldId id="277" r:id="rId36"/>
    <p:sldId id="278" r:id="rId37"/>
    <p:sldId id="279" r:id="rId38"/>
    <p:sldId id="273" r:id="rId39"/>
    <p:sldId id="270" r:id="rId40"/>
    <p:sldId id="275" r:id="rId41"/>
    <p:sldId id="282" r:id="rId42"/>
    <p:sldId id="291" r:id="rId43"/>
    <p:sldId id="294" r:id="rId44"/>
    <p:sldId id="292" r:id="rId45"/>
    <p:sldId id="298" r:id="rId46"/>
    <p:sldId id="324" r:id="rId47"/>
    <p:sldId id="293" r:id="rId48"/>
    <p:sldId id="299" r:id="rId49"/>
    <p:sldId id="297" r:id="rId50"/>
    <p:sldId id="300" r:id="rId51"/>
    <p:sldId id="296" r:id="rId52"/>
    <p:sldId id="309" r:id="rId53"/>
    <p:sldId id="311" r:id="rId54"/>
    <p:sldId id="310" r:id="rId55"/>
    <p:sldId id="622" r:id="rId56"/>
    <p:sldId id="301" r:id="rId57"/>
    <p:sldId id="295" r:id="rId58"/>
    <p:sldId id="632" r:id="rId59"/>
    <p:sldId id="289" r:id="rId60"/>
    <p:sldId id="304" r:id="rId61"/>
    <p:sldId id="630" r:id="rId62"/>
    <p:sldId id="305" r:id="rId63"/>
    <p:sldId id="306" r:id="rId64"/>
    <p:sldId id="307" r:id="rId65"/>
    <p:sldId id="313" r:id="rId66"/>
    <p:sldId id="302" r:id="rId67"/>
    <p:sldId id="30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3" r:id="rId76"/>
    <p:sldId id="322" r:id="rId77"/>
    <p:sldId id="361" r:id="rId78"/>
    <p:sldId id="357" r:id="rId79"/>
    <p:sldId id="506" r:id="rId80"/>
    <p:sldId id="342" r:id="rId81"/>
    <p:sldId id="631" r:id="rId82"/>
    <p:sldId id="338" r:id="rId83"/>
    <p:sldId id="343" r:id="rId84"/>
    <p:sldId id="344" r:id="rId85"/>
    <p:sldId id="346" r:id="rId86"/>
    <p:sldId id="347" r:id="rId87"/>
    <p:sldId id="362" r:id="rId88"/>
    <p:sldId id="349" r:id="rId89"/>
    <p:sldId id="350" r:id="rId90"/>
    <p:sldId id="351" r:id="rId91"/>
    <p:sldId id="363" r:id="rId92"/>
  </p:sldIdLst>
  <p:sldSz cx="13004800" cy="9753600"/>
  <p:notesSz cx="6858000" cy="9144000"/>
  <p:defaultTextStyle>
    <a:defPPr marL="0" marR="0" indent="0" algn="l" defTabSz="91416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42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82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623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166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708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248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793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331" algn="ctr" defTabSz="5840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 autoAdjust="0"/>
    <p:restoredTop sz="81633" autoAdjust="0"/>
  </p:normalViewPr>
  <p:slideViewPr>
    <p:cSldViewPr snapToGrid="0" snapToObjects="1">
      <p:cViewPr varScale="1">
        <p:scale>
          <a:sx n="72" d="100"/>
          <a:sy n="72" d="100"/>
        </p:scale>
        <p:origin x="1576" y="22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22095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542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082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623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166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2708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248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599793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331" defTabSz="457082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3320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5493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49995" indent="0">
              <a:buNone/>
              <a:defRPr sz="4000"/>
            </a:lvl2pPr>
            <a:lvl3pPr marL="1299992" indent="0">
              <a:buNone/>
              <a:defRPr sz="3400"/>
            </a:lvl3pPr>
            <a:lvl4pPr marL="1949993" indent="0">
              <a:buNone/>
              <a:defRPr sz="2800"/>
            </a:lvl4pPr>
            <a:lvl5pPr marL="2599989" indent="0">
              <a:buNone/>
              <a:defRPr sz="2800"/>
            </a:lvl5pPr>
            <a:lvl6pPr marL="3249984" indent="0">
              <a:buNone/>
              <a:defRPr sz="2800"/>
            </a:lvl6pPr>
            <a:lvl7pPr marL="3899984" indent="0">
              <a:buNone/>
              <a:defRPr sz="2800"/>
            </a:lvl7pPr>
            <a:lvl8pPr marL="4549976" indent="0">
              <a:buNone/>
              <a:defRPr sz="2800"/>
            </a:lvl8pPr>
            <a:lvl9pPr marL="5199977" indent="0">
              <a:buNone/>
              <a:defRPr sz="28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49995" indent="0">
              <a:buNone/>
              <a:defRPr sz="1700"/>
            </a:lvl2pPr>
            <a:lvl3pPr marL="1299992" indent="0">
              <a:buNone/>
              <a:defRPr sz="1400"/>
            </a:lvl3pPr>
            <a:lvl4pPr marL="1949993" indent="0">
              <a:buNone/>
              <a:defRPr sz="1300"/>
            </a:lvl4pPr>
            <a:lvl5pPr marL="2599989" indent="0">
              <a:buNone/>
              <a:defRPr sz="1300"/>
            </a:lvl5pPr>
            <a:lvl6pPr marL="3249984" indent="0">
              <a:buNone/>
              <a:defRPr sz="1300"/>
            </a:lvl6pPr>
            <a:lvl7pPr marL="3899984" indent="0">
              <a:buNone/>
              <a:defRPr sz="1300"/>
            </a:lvl7pPr>
            <a:lvl8pPr marL="4549976" indent="0">
              <a:buNone/>
              <a:defRPr sz="1300"/>
            </a:lvl8pPr>
            <a:lvl9pPr marL="5199977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943058" y="650240"/>
            <a:ext cx="2544515" cy="6938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304996" y="650240"/>
            <a:ext cx="7421316" cy="6938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996" y="650240"/>
            <a:ext cx="10182578" cy="15172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285" y="2600960"/>
            <a:ext cx="4967111" cy="4987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0145" y="2600960"/>
            <a:ext cx="4969368" cy="2384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00145" y="5201920"/>
            <a:ext cx="4969368" cy="2386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507776" y="390485"/>
            <a:ext cx="10106368" cy="1624747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5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2507776" y="2276011"/>
            <a:ext cx="10106368" cy="66102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982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965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59575" y="5743787"/>
            <a:ext cx="9211733" cy="260096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359575" y="8604497"/>
            <a:ext cx="9536853" cy="975360"/>
          </a:xfrm>
        </p:spPr>
        <p:txBody>
          <a:bodyPr anchor="ctr">
            <a:normAutofit/>
          </a:bodyPr>
          <a:lstStyle>
            <a:lvl1pPr marL="0" indent="0" algn="l">
              <a:buNone/>
              <a:defRPr sz="3700">
                <a:solidFill>
                  <a:srgbClr val="FFFFFF"/>
                </a:solidFill>
              </a:defRPr>
            </a:lvl1pPr>
            <a:lvl2pPr marL="650062" indent="0" algn="ctr">
              <a:buNone/>
            </a:lvl2pPr>
            <a:lvl3pPr marL="1300125" indent="0" algn="ctr">
              <a:buNone/>
            </a:lvl3pPr>
            <a:lvl4pPr marL="1950192" indent="0" algn="ctr">
              <a:buNone/>
            </a:lvl4pPr>
            <a:lvl5pPr marL="2600254" indent="0" algn="ctr">
              <a:buNone/>
            </a:lvl5pPr>
            <a:lvl6pPr marL="3250317" indent="0" algn="ctr">
              <a:buNone/>
            </a:lvl6pPr>
            <a:lvl7pPr marL="3900384" indent="0" algn="ctr">
              <a:buNone/>
            </a:lvl7pPr>
            <a:lvl8pPr marL="4550443" indent="0" algn="ctr">
              <a:buNone/>
            </a:lvl8pPr>
            <a:lvl9pPr marL="5200509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8373" y="8631039"/>
            <a:ext cx="2926080" cy="975360"/>
          </a:xfrm>
          <a:prstGeom prst="rect">
            <a:avLst/>
          </a:prstGeom>
        </p:spPr>
        <p:txBody>
          <a:bodyPr lIns="91415" tIns="45708" rIns="91415" bIns="45708">
            <a:no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AE0F534B-074A-9C44-A916-CE9883EA2B64}" type="datetimeFigureOut">
              <a:rPr lang="en-US" smtClean="0"/>
              <a:t>9/19/23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965892" y="336417"/>
            <a:ext cx="8344747" cy="519289"/>
          </a:xfrm>
          <a:prstGeom prst="rect">
            <a:avLst/>
          </a:prstGeom>
        </p:spPr>
        <p:txBody>
          <a:bodyPr lIns="91415" tIns="45708" rIns="91415" bIns="45708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379200" y="325120"/>
            <a:ext cx="1192107" cy="541867"/>
          </a:xfrm>
          <a:prstGeom prst="rect">
            <a:avLst/>
          </a:prstGeom>
        </p:spPr>
        <p:txBody>
          <a:bodyPr lIns="91415" tIns="45708" rIns="91415" bIns="45708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9525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  <a:prstGeom prst="rect">
            <a:avLst/>
          </a:prstGeom>
        </p:spPr>
        <p:txBody>
          <a:bodyPr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91"/>
            <a:ext cx="9102726" cy="2492375"/>
          </a:xfrm>
          <a:prstGeom prst="rect">
            <a:avLst/>
          </a:prstGeom>
        </p:spPr>
        <p:txBody>
          <a:bodyPr lIns="91388" tIns="45692" rIns="91388" bIns="4569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91"/>
            <a:ext cx="11703050" cy="6435725"/>
          </a:xfrm>
          <a:prstGeom prst="rect">
            <a:avLst/>
          </a:prstGeom>
        </p:spPr>
        <p:txBody>
          <a:bodyPr lIns="91388" tIns="45692" rIns="91388" bIns="4569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  <a:prstGeom prst="rect">
            <a:avLst/>
          </a:prstGeom>
        </p:spPr>
        <p:txBody>
          <a:bodyPr lIns="91388" tIns="45692" rIns="91388" bIns="45692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lIns="91388" tIns="45692" rIns="91388" bIns="45692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91"/>
            <a:ext cx="5775324" cy="6435725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91"/>
            <a:ext cx="5775324" cy="6435725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94344" y="-235768"/>
            <a:ext cx="13609512" cy="10153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6" tIns="45698" rIns="91396" bIns="45698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9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3" y="8621217"/>
            <a:ext cx="1921953" cy="1183922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lIns="91388" tIns="45692" rIns="91388" bIns="45692" anchor="b"/>
          <a:lstStyle>
            <a:lvl1pPr marL="0" indent="0">
              <a:buNone/>
              <a:defRPr sz="2400" b="1"/>
            </a:lvl1pPr>
            <a:lvl2pPr marL="456940" indent="0">
              <a:buNone/>
              <a:defRPr sz="2000" b="1"/>
            </a:lvl2pPr>
            <a:lvl3pPr marL="913884" indent="0">
              <a:buNone/>
              <a:defRPr sz="1800" b="1"/>
            </a:lvl3pPr>
            <a:lvl4pPr marL="1370824" indent="0">
              <a:buNone/>
              <a:defRPr sz="1600" b="1"/>
            </a:lvl4pPr>
            <a:lvl5pPr marL="1827770" indent="0">
              <a:buNone/>
              <a:defRPr sz="1600" b="1"/>
            </a:lvl5pPr>
            <a:lvl6pPr marL="2284713" indent="0">
              <a:buNone/>
              <a:defRPr sz="1600" b="1"/>
            </a:lvl6pPr>
            <a:lvl7pPr marL="2741655" indent="0">
              <a:buNone/>
              <a:defRPr sz="1600" b="1"/>
            </a:lvl7pPr>
            <a:lvl8pPr marL="3198600" indent="0">
              <a:buNone/>
              <a:defRPr sz="1600" b="1"/>
            </a:lvl8pPr>
            <a:lvl9pPr marL="36555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lIns="91388" tIns="45692" rIns="91388" bIns="45692" anchor="b"/>
          <a:lstStyle>
            <a:lvl1pPr marL="0" indent="0">
              <a:buNone/>
              <a:defRPr sz="2400" b="1"/>
            </a:lvl1pPr>
            <a:lvl2pPr marL="456940" indent="0">
              <a:buNone/>
              <a:defRPr sz="2000" b="1"/>
            </a:lvl2pPr>
            <a:lvl3pPr marL="913884" indent="0">
              <a:buNone/>
              <a:defRPr sz="1800" b="1"/>
            </a:lvl3pPr>
            <a:lvl4pPr marL="1370824" indent="0">
              <a:buNone/>
              <a:defRPr sz="1600" b="1"/>
            </a:lvl4pPr>
            <a:lvl5pPr marL="1827770" indent="0">
              <a:buNone/>
              <a:defRPr sz="1600" b="1"/>
            </a:lvl5pPr>
            <a:lvl6pPr marL="2284713" indent="0">
              <a:buNone/>
              <a:defRPr sz="1600" b="1"/>
            </a:lvl6pPr>
            <a:lvl7pPr marL="2741655" indent="0">
              <a:buNone/>
              <a:defRPr sz="1600" b="1"/>
            </a:lvl7pPr>
            <a:lvl8pPr marL="3198600" indent="0">
              <a:buNone/>
              <a:defRPr sz="1600" b="1"/>
            </a:lvl8pPr>
            <a:lvl9pPr marL="36555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91" y="388954"/>
            <a:ext cx="4278313" cy="1652587"/>
          </a:xfrm>
          <a:prstGeom prst="rect">
            <a:avLst/>
          </a:prstGeom>
        </p:spPr>
        <p:txBody>
          <a:bodyPr lIns="91388" tIns="45692" rIns="91388" bIns="45692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  <a:prstGeom prst="rect">
            <a:avLst/>
          </a:prstGeom>
        </p:spPr>
        <p:txBody>
          <a:bodyPr lIns="91388" tIns="45692" rIns="91388" bIns="45692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91" y="2041526"/>
            <a:ext cx="4278313" cy="6670674"/>
          </a:xfrm>
          <a:prstGeom prst="rect">
            <a:avLst/>
          </a:prstGeom>
        </p:spPr>
        <p:txBody>
          <a:bodyPr lIns="91388" tIns="45692" rIns="91388" bIns="45692"/>
          <a:lstStyle>
            <a:lvl1pPr marL="0" indent="0">
              <a:buNone/>
              <a:defRPr sz="1400"/>
            </a:lvl1pPr>
            <a:lvl2pPr marL="456940" indent="0">
              <a:buNone/>
              <a:defRPr sz="1100"/>
            </a:lvl2pPr>
            <a:lvl3pPr marL="913884" indent="0">
              <a:buNone/>
              <a:defRPr sz="1000"/>
            </a:lvl3pPr>
            <a:lvl4pPr marL="1370824" indent="0">
              <a:buNone/>
              <a:defRPr sz="900"/>
            </a:lvl4pPr>
            <a:lvl5pPr marL="1827770" indent="0">
              <a:buNone/>
              <a:defRPr sz="900"/>
            </a:lvl5pPr>
            <a:lvl6pPr marL="2284713" indent="0">
              <a:buNone/>
              <a:defRPr sz="900"/>
            </a:lvl6pPr>
            <a:lvl7pPr marL="2741655" indent="0">
              <a:buNone/>
              <a:defRPr sz="900"/>
            </a:lvl7pPr>
            <a:lvl8pPr marL="3198600" indent="0">
              <a:buNone/>
              <a:defRPr sz="900"/>
            </a:lvl8pPr>
            <a:lvl9pPr marL="36555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40" y="6827839"/>
            <a:ext cx="7802563" cy="806450"/>
          </a:xfrm>
          <a:prstGeom prst="rect">
            <a:avLst/>
          </a:prstGeom>
        </p:spPr>
        <p:txBody>
          <a:bodyPr lIns="91388" tIns="45692" rIns="91388" bIns="45692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40" y="871538"/>
            <a:ext cx="7802563" cy="5851526"/>
          </a:xfrm>
          <a:prstGeom prst="rect">
            <a:avLst/>
          </a:prstGeom>
        </p:spPr>
        <p:txBody>
          <a:bodyPr lIns="91388" tIns="45692" rIns="91388" bIns="45692"/>
          <a:lstStyle>
            <a:lvl1pPr marL="0" indent="0">
              <a:buNone/>
              <a:defRPr sz="3100"/>
            </a:lvl1pPr>
            <a:lvl2pPr marL="456940" indent="0">
              <a:buNone/>
              <a:defRPr sz="2800"/>
            </a:lvl2pPr>
            <a:lvl3pPr marL="913884" indent="0">
              <a:buNone/>
              <a:defRPr sz="2400"/>
            </a:lvl3pPr>
            <a:lvl4pPr marL="1370824" indent="0">
              <a:buNone/>
              <a:defRPr sz="2000"/>
            </a:lvl4pPr>
            <a:lvl5pPr marL="1827770" indent="0">
              <a:buNone/>
              <a:defRPr sz="2000"/>
            </a:lvl5pPr>
            <a:lvl6pPr marL="2284713" indent="0">
              <a:buNone/>
              <a:defRPr sz="2000"/>
            </a:lvl6pPr>
            <a:lvl7pPr marL="2741655" indent="0">
              <a:buNone/>
              <a:defRPr sz="2000"/>
            </a:lvl7pPr>
            <a:lvl8pPr marL="3198600" indent="0">
              <a:buNone/>
              <a:defRPr sz="2000"/>
            </a:lvl8pPr>
            <a:lvl9pPr marL="365554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40" y="7634290"/>
            <a:ext cx="7802563" cy="1144587"/>
          </a:xfrm>
          <a:prstGeom prst="rect">
            <a:avLst/>
          </a:prstGeom>
        </p:spPr>
        <p:txBody>
          <a:bodyPr lIns="91388" tIns="45692" rIns="91388" bIns="45692"/>
          <a:lstStyle>
            <a:lvl1pPr marL="0" indent="0">
              <a:buNone/>
              <a:defRPr sz="1400"/>
            </a:lvl1pPr>
            <a:lvl2pPr marL="456940" indent="0">
              <a:buNone/>
              <a:defRPr sz="1100"/>
            </a:lvl2pPr>
            <a:lvl3pPr marL="913884" indent="0">
              <a:buNone/>
              <a:defRPr sz="1000"/>
            </a:lvl3pPr>
            <a:lvl4pPr marL="1370824" indent="0">
              <a:buNone/>
              <a:defRPr sz="900"/>
            </a:lvl4pPr>
            <a:lvl5pPr marL="1827770" indent="0">
              <a:buNone/>
              <a:defRPr sz="900"/>
            </a:lvl5pPr>
            <a:lvl6pPr marL="2284713" indent="0">
              <a:buNone/>
              <a:defRPr sz="900"/>
            </a:lvl6pPr>
            <a:lvl7pPr marL="2741655" indent="0">
              <a:buNone/>
              <a:defRPr sz="900"/>
            </a:lvl7pPr>
            <a:lvl8pPr marL="3198600" indent="0">
              <a:buNone/>
              <a:defRPr sz="900"/>
            </a:lvl8pPr>
            <a:lvl9pPr marL="36555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91"/>
            <a:ext cx="11703050" cy="6435725"/>
          </a:xfrm>
          <a:prstGeom prst="rect">
            <a:avLst/>
          </a:prstGeom>
        </p:spPr>
        <p:txBody>
          <a:bodyPr vert="eaVert" lIns="91388" tIns="45692" rIns="91388" bIns="4569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  <a:prstGeom prst="rect">
            <a:avLst/>
          </a:prstGeom>
        </p:spPr>
        <p:txBody>
          <a:bodyPr vert="eaVert" lIns="91388" tIns="45692" rIns="91388" bIns="4569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  <a:prstGeom prst="rect">
            <a:avLst/>
          </a:prstGeom>
        </p:spPr>
        <p:txBody>
          <a:bodyPr vert="eaVert" lIns="91388" tIns="45692" rIns="91388" bIns="4569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8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D88EC65B-D77A-B24E-9703-40BE60F18F6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28" y="9040827"/>
            <a:ext cx="4117975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27"/>
            <a:ext cx="3033712" cy="519113"/>
          </a:xfrm>
          <a:prstGeom prst="rect">
            <a:avLst/>
          </a:prstGeom>
        </p:spPr>
        <p:txBody>
          <a:bodyPr lIns="91388" tIns="45692" rIns="91388" bIns="45692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0" y="1809384"/>
            <a:ext cx="758613" cy="347699"/>
          </a:xfrm>
          <a:prstGeom prst="rect">
            <a:avLst/>
          </a:prstGeom>
        </p:spPr>
        <p:txBody>
          <a:bodyPr lIns="91415" tIns="45708" rIns="91415" bIns="4570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71380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479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96"/>
            <a:ext cx="9102726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6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3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2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0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9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96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96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7" indent="0">
              <a:buNone/>
              <a:defRPr sz="1800" b="1"/>
            </a:lvl3pPr>
            <a:lvl4pPr marL="1370543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4" indent="0">
              <a:buNone/>
              <a:defRPr sz="1600" b="1"/>
            </a:lvl7pPr>
            <a:lvl8pPr marL="3197946" indent="0">
              <a:buNone/>
              <a:defRPr sz="1600" b="1"/>
            </a:lvl8pPr>
            <a:lvl9pPr marL="36547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7" indent="0">
              <a:buNone/>
              <a:defRPr sz="1800" b="1"/>
            </a:lvl3pPr>
            <a:lvl4pPr marL="1370543" indent="0">
              <a:buNone/>
              <a:defRPr sz="1600" b="1"/>
            </a:lvl4pPr>
            <a:lvl5pPr marL="1827396" indent="0">
              <a:buNone/>
              <a:defRPr sz="1600" b="1"/>
            </a:lvl5pPr>
            <a:lvl6pPr marL="2284244" indent="0">
              <a:buNone/>
              <a:defRPr sz="1600" b="1"/>
            </a:lvl6pPr>
            <a:lvl7pPr marL="2741094" indent="0">
              <a:buNone/>
              <a:defRPr sz="1600" b="1"/>
            </a:lvl7pPr>
            <a:lvl8pPr marL="3197946" indent="0">
              <a:buNone/>
              <a:defRPr sz="1600" b="1"/>
            </a:lvl8pPr>
            <a:lvl9pPr marL="36547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96" y="38896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96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100"/>
            </a:lvl2pPr>
            <a:lvl3pPr marL="913697" indent="0">
              <a:buNone/>
              <a:defRPr sz="1000"/>
            </a:lvl3pPr>
            <a:lvl4pPr marL="1370543" indent="0">
              <a:buNone/>
              <a:defRPr sz="900"/>
            </a:lvl4pPr>
            <a:lvl5pPr marL="1827396" indent="0">
              <a:buNone/>
              <a:defRPr sz="900"/>
            </a:lvl5pPr>
            <a:lvl6pPr marL="2284244" indent="0">
              <a:buNone/>
              <a:defRPr sz="900"/>
            </a:lvl6pPr>
            <a:lvl7pPr marL="2741094" indent="0">
              <a:buNone/>
              <a:defRPr sz="900"/>
            </a:lvl7pPr>
            <a:lvl8pPr marL="3197946" indent="0">
              <a:buNone/>
              <a:defRPr sz="900"/>
            </a:lvl8pPr>
            <a:lvl9pPr marL="365479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4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4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6846" indent="0">
              <a:buNone/>
              <a:defRPr sz="2800"/>
            </a:lvl2pPr>
            <a:lvl3pPr marL="913697" indent="0">
              <a:buNone/>
              <a:defRPr sz="2400"/>
            </a:lvl3pPr>
            <a:lvl4pPr marL="1370543" indent="0">
              <a:buNone/>
              <a:defRPr sz="2000"/>
            </a:lvl4pPr>
            <a:lvl5pPr marL="1827396" indent="0">
              <a:buNone/>
              <a:defRPr sz="2000"/>
            </a:lvl5pPr>
            <a:lvl6pPr marL="2284244" indent="0">
              <a:buNone/>
              <a:defRPr sz="2000"/>
            </a:lvl6pPr>
            <a:lvl7pPr marL="2741094" indent="0">
              <a:buNone/>
              <a:defRPr sz="2000"/>
            </a:lvl7pPr>
            <a:lvl8pPr marL="3197946" indent="0">
              <a:buNone/>
              <a:defRPr sz="2000"/>
            </a:lvl8pPr>
            <a:lvl9pPr marL="36547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46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100"/>
            </a:lvl2pPr>
            <a:lvl3pPr marL="913697" indent="0">
              <a:buNone/>
              <a:defRPr sz="1000"/>
            </a:lvl3pPr>
            <a:lvl4pPr marL="1370543" indent="0">
              <a:buNone/>
              <a:defRPr sz="900"/>
            </a:lvl4pPr>
            <a:lvl5pPr marL="1827396" indent="0">
              <a:buNone/>
              <a:defRPr sz="900"/>
            </a:lvl5pPr>
            <a:lvl6pPr marL="2284244" indent="0">
              <a:buNone/>
              <a:defRPr sz="900"/>
            </a:lvl6pPr>
            <a:lvl7pPr marL="2741094" indent="0">
              <a:buNone/>
              <a:defRPr sz="900"/>
            </a:lvl7pPr>
            <a:lvl8pPr marL="3197946" indent="0">
              <a:buNone/>
              <a:defRPr sz="900"/>
            </a:lvl8pPr>
            <a:lvl9pPr marL="365479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602"/>
            <a:ext cx="11054080" cy="1937173"/>
          </a:xfrm>
        </p:spPr>
        <p:txBody>
          <a:bodyPr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27290" y="413400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49995" indent="0">
              <a:buNone/>
              <a:defRPr sz="2600"/>
            </a:lvl2pPr>
            <a:lvl3pPr marL="1299992" indent="0">
              <a:buNone/>
              <a:defRPr sz="2300"/>
            </a:lvl3pPr>
            <a:lvl4pPr marL="1949993" indent="0">
              <a:buNone/>
              <a:defRPr sz="2000"/>
            </a:lvl4pPr>
            <a:lvl5pPr marL="2599989" indent="0">
              <a:buNone/>
              <a:defRPr sz="2000"/>
            </a:lvl5pPr>
            <a:lvl6pPr marL="3249984" indent="0">
              <a:buNone/>
              <a:defRPr sz="2000"/>
            </a:lvl6pPr>
            <a:lvl7pPr marL="3899984" indent="0">
              <a:buNone/>
              <a:defRPr sz="2000"/>
            </a:lvl7pPr>
            <a:lvl8pPr marL="4549976" indent="0">
              <a:buNone/>
              <a:defRPr sz="2000"/>
            </a:lvl8pPr>
            <a:lvl9pPr marL="5199977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0" y="1809384"/>
            <a:ext cx="758613" cy="347699"/>
          </a:xfrm>
          <a:prstGeom prst="rect">
            <a:avLst/>
          </a:prstGeom>
        </p:spPr>
        <p:txBody>
          <a:bodyPr lIns="91415" tIns="45708" rIns="91415" bIns="4570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80221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3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316285" y="2600960"/>
            <a:ext cx="4967111" cy="4987432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145" y="2600960"/>
            <a:ext cx="4969368" cy="4987432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9995" indent="0">
              <a:buNone/>
              <a:defRPr sz="2800" b="1"/>
            </a:lvl2pPr>
            <a:lvl3pPr marL="1299992" indent="0">
              <a:buNone/>
              <a:defRPr sz="2600" b="1"/>
            </a:lvl3pPr>
            <a:lvl4pPr marL="1949993" indent="0">
              <a:buNone/>
              <a:defRPr sz="2300" b="1"/>
            </a:lvl4pPr>
            <a:lvl5pPr marL="2599989" indent="0">
              <a:buNone/>
              <a:defRPr sz="2300" b="1"/>
            </a:lvl5pPr>
            <a:lvl6pPr marL="3249984" indent="0">
              <a:buNone/>
              <a:defRPr sz="2300" b="1"/>
            </a:lvl6pPr>
            <a:lvl7pPr marL="3899984" indent="0">
              <a:buNone/>
              <a:defRPr sz="2300" b="1"/>
            </a:lvl7pPr>
            <a:lvl8pPr marL="4549976" indent="0">
              <a:buNone/>
              <a:defRPr sz="2300" b="1"/>
            </a:lvl8pPr>
            <a:lvl9pPr marL="5199977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9995" indent="0">
              <a:buNone/>
              <a:defRPr sz="2800" b="1"/>
            </a:lvl2pPr>
            <a:lvl3pPr marL="1299992" indent="0">
              <a:buNone/>
              <a:defRPr sz="2600" b="1"/>
            </a:lvl3pPr>
            <a:lvl4pPr marL="1949993" indent="0">
              <a:buNone/>
              <a:defRPr sz="2300" b="1"/>
            </a:lvl4pPr>
            <a:lvl5pPr marL="2599989" indent="0">
              <a:buNone/>
              <a:defRPr sz="2300" b="1"/>
            </a:lvl5pPr>
            <a:lvl6pPr marL="3249984" indent="0">
              <a:buNone/>
              <a:defRPr sz="2300" b="1"/>
            </a:lvl6pPr>
            <a:lvl7pPr marL="3899984" indent="0">
              <a:buNone/>
              <a:defRPr sz="2300" b="1"/>
            </a:lvl7pPr>
            <a:lvl8pPr marL="4549976" indent="0">
              <a:buNone/>
              <a:defRPr sz="2300" b="1"/>
            </a:lvl8pPr>
            <a:lvl9pPr marL="5199977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0243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084516" y="38834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0243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49995" indent="0">
              <a:buNone/>
              <a:defRPr sz="1700"/>
            </a:lvl2pPr>
            <a:lvl3pPr marL="1299992" indent="0">
              <a:buNone/>
              <a:defRPr sz="1400"/>
            </a:lvl3pPr>
            <a:lvl4pPr marL="1949993" indent="0">
              <a:buNone/>
              <a:defRPr sz="1300"/>
            </a:lvl4pPr>
            <a:lvl5pPr marL="2599989" indent="0">
              <a:buNone/>
              <a:defRPr sz="1300"/>
            </a:lvl5pPr>
            <a:lvl6pPr marL="3249984" indent="0">
              <a:buNone/>
              <a:defRPr sz="1300"/>
            </a:lvl6pPr>
            <a:lvl7pPr marL="3899984" indent="0">
              <a:buNone/>
              <a:defRPr sz="1300"/>
            </a:lvl7pPr>
            <a:lvl8pPr marL="4549976" indent="0">
              <a:buNone/>
              <a:defRPr sz="1300"/>
            </a:lvl8pPr>
            <a:lvl9pPr marL="5199977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5937" y="2356531"/>
            <a:ext cx="10009112" cy="684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0" y="22"/>
            <a:ext cx="2037905" cy="97535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05" tIns="45702" rIns="91405" bIns="45702" anchor="ctr"/>
          <a:lstStyle/>
          <a:p>
            <a:pPr algn="r"/>
            <a:endParaRPr lang="nl-NL" sz="21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9" y="8621217"/>
            <a:ext cx="1921953" cy="11839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48" r:id="rId14"/>
    <p:sldLayoutId id="2147483749" r:id="rId15"/>
  </p:sldLayoutIdLst>
  <p:txStyles>
    <p:titleStyle>
      <a:lvl1pPr marL="1217177" indent="-1217177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1217177" indent="-1217177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1217177" indent="-1217177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1217177" indent="-1217177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1217177" indent="-1217177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868742" indent="-1218743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6pPr>
      <a:lvl7pPr marL="2518745" indent="-1218743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7pPr>
      <a:lvl8pPr marL="3168736" indent="-1218743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8pPr>
      <a:lvl9pPr marL="3818732" indent="-1218743" algn="l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9pPr>
    </p:titleStyle>
    <p:bodyStyle>
      <a:lvl1pPr marL="276126" indent="-276126" algn="l" rtl="0" eaLnBrk="1" fontAlgn="base" hangingPunct="1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818856" indent="-269779" algn="l" rtl="0" eaLnBrk="1" fontAlgn="base" hangingPunct="1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360000" indent="-269779" algn="l" rtl="0" eaLnBrk="1" fontAlgn="base" hangingPunct="1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901140" indent="-269779" algn="l" rtl="0" eaLnBrk="1" fontAlgn="base" hangingPunct="1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443874" indent="-269779" algn="l" rtl="0" eaLnBrk="1" fontAlgn="base" hangingPunct="1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7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3094259" indent="-270830" algn="l" rtl="0" eaLnBrk="1" fontAlgn="base" hangingPunct="1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6pPr>
      <a:lvl7pPr marL="3744253" indent="-270830" algn="l" rtl="0" eaLnBrk="1" fontAlgn="base" hangingPunct="1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7pPr>
      <a:lvl8pPr marL="4394252" indent="-270830" algn="l" rtl="0" eaLnBrk="1" fontAlgn="base" hangingPunct="1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8pPr>
      <a:lvl9pPr marL="5044246" indent="-270830" algn="l" rtl="0" eaLnBrk="1" fontAlgn="base" hangingPunct="1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9995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9992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9993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9989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9984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9984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49976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99977" algn="l" defTabSz="129999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44" r:id="rId12"/>
    <p:sldLayoutId id="2147483745" r:id="rId13"/>
  </p:sldLayoutIdLst>
  <p:txStyles>
    <p:titleStyle>
      <a:lvl1pPr algn="ctr" defTabSz="45698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45" indent="-342745" algn="l" defTabSz="456987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12" indent="-285618" algn="l" defTabSz="45698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75" indent="-228495" algn="l" defTabSz="4569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63" indent="-228495" algn="l" defTabSz="45698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53" indent="-228495" algn="l" defTabSz="45698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47" indent="-228495" algn="l" defTabSz="45698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31" indent="-228495" algn="l" defTabSz="45698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25" indent="-228495" algn="l" defTabSz="45698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08" indent="-228495" algn="l" defTabSz="45698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7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8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57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46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6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27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17" algn="l" defTabSz="4569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378" tIns="45688" rIns="91378" bIns="4568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276493"/>
            <a:ext cx="11703050" cy="6435725"/>
          </a:xfrm>
          <a:prstGeom prst="rect">
            <a:avLst/>
          </a:prstGeom>
        </p:spPr>
        <p:txBody>
          <a:bodyPr vert="horz" lIns="91378" tIns="45688" rIns="91378" bIns="4568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8" y="9040830"/>
            <a:ext cx="3033712" cy="519113"/>
          </a:xfrm>
          <a:prstGeom prst="rect">
            <a:avLst/>
          </a:prstGeom>
        </p:spPr>
        <p:txBody>
          <a:bodyPr vert="horz" lIns="91378" tIns="45688" rIns="91378" bIns="4568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1512E-2EE5-2448-AB47-1C0A5804569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31" y="9040830"/>
            <a:ext cx="4117975" cy="519113"/>
          </a:xfrm>
          <a:prstGeom prst="rect">
            <a:avLst/>
          </a:prstGeom>
        </p:spPr>
        <p:txBody>
          <a:bodyPr vert="horz" lIns="91378" tIns="45688" rIns="91378" bIns="4568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4" y="9040830"/>
            <a:ext cx="3033712" cy="519113"/>
          </a:xfrm>
          <a:prstGeom prst="rect">
            <a:avLst/>
          </a:prstGeom>
        </p:spPr>
        <p:txBody>
          <a:bodyPr vert="horz" lIns="91378" tIns="45688" rIns="91378" bIns="4568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6" r:id="rId12"/>
    <p:sldLayoutId id="2147483747" r:id="rId13"/>
  </p:sldLayoutIdLst>
  <p:txStyles>
    <p:titleStyle>
      <a:lvl1pPr algn="ctr" defTabSz="45689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75" indent="-342675" algn="l" defTabSz="456893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58" indent="-285558" algn="l" defTabSz="456893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41" indent="-228449" algn="l" defTabSz="4568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134" indent="-228449" algn="l" defTabSz="45689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032" indent="-228449" algn="l" defTabSz="45689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935" indent="-228449" algn="l" defTabSz="4568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22" indent="-228449" algn="l" defTabSz="4568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724" indent="-228449" algn="l" defTabSz="4568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13" indent="-228449" algn="l" defTabSz="4568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93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91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82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82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78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74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73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69" algn="l" defTabSz="4568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arxiv.org/search/stat?searchtype=author&amp;query=Szegedy%2C+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search/stat?searchtype=author&amp;query=Shlens%2C+J" TargetMode="External"/><Relationship Id="rId5" Type="http://schemas.openxmlformats.org/officeDocument/2006/relationships/hyperlink" Target="https://arxiv.org/search/stat?searchtype=author&amp;query=Goodfellow%2C+I+J" TargetMode="External"/><Relationship Id="rId4" Type="http://schemas.openxmlformats.org/officeDocument/2006/relationships/hyperlink" Target="https://arxiv.org/abs/1412.657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6076" y="6267602"/>
            <a:ext cx="9445294" cy="1937173"/>
          </a:xfrm>
        </p:spPr>
        <p:txBody>
          <a:bodyPr/>
          <a:lstStyle/>
          <a:p>
            <a:r>
              <a:rPr lang="en-US" dirty="0"/>
              <a:t>Adversarial ML</a:t>
            </a:r>
          </a:p>
        </p:txBody>
      </p:sp>
    </p:spTree>
    <p:extLst>
      <p:ext uri="{BB962C8B-B14F-4D97-AF65-F5344CB8AC3E}">
        <p14:creationId xmlns:p14="http://schemas.microsoft.com/office/powerpoint/2010/main" val="115981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Hoeffding Tree Algorithm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23" indent="-514323">
              <a:buFont typeface="+mj-lt"/>
              <a:buAutoNum type="arabicPeriod"/>
            </a:pPr>
            <a:r>
              <a:rPr lang="en-US" dirty="0"/>
              <a:t>Procedure </a:t>
            </a:r>
            <a:r>
              <a:rPr lang="en-US" dirty="0" err="1"/>
              <a:t>HoeffdingTree</a:t>
            </a:r>
            <a:r>
              <a:rPr lang="en-US" dirty="0"/>
              <a:t>(Stream, </a:t>
            </a:r>
            <a:r>
              <a:rPr lang="en-US" dirty="0" err="1"/>
              <a:t>δ</a:t>
            </a:r>
            <a:r>
              <a:rPr lang="en-US" dirty="0"/>
              <a:t>)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Let HT = Tree with single leaf (root)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Initialize sufficient statistics at root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For each example (X, y) in Stream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Sort (X, y) to leaf using HT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Update sufficient statistics at leaf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Compute G for each attribute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If G(best) – G(2nd best) &gt; </a:t>
            </a:r>
            <a:r>
              <a:rPr lang="en-US" dirty="0" err="1"/>
              <a:t>ε</a:t>
            </a:r>
            <a:r>
              <a:rPr lang="en-US" dirty="0"/>
              <a:t>, then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	Split leaf on best attribute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	For each branch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			Start new leaf, </a:t>
            </a:r>
            <a:r>
              <a:rPr lang="en-US" dirty="0" err="1"/>
              <a:t>init</a:t>
            </a:r>
            <a:r>
              <a:rPr lang="en-US" dirty="0"/>
              <a:t> sufficient statistics</a:t>
            </a:r>
          </a:p>
          <a:p>
            <a:pPr marL="514323" indent="-514323">
              <a:buFont typeface="+mj-lt"/>
              <a:buAutoNum type="arabicPeriod"/>
            </a:pPr>
            <a:r>
              <a:rPr lang="en-US" dirty="0"/>
              <a:t>  Return HT</a:t>
            </a:r>
          </a:p>
        </p:txBody>
      </p:sp>
    </p:spTree>
    <p:extLst>
      <p:ext uri="{BB962C8B-B14F-4D97-AF65-F5344CB8AC3E}">
        <p14:creationId xmlns:p14="http://schemas.microsoft.com/office/powerpoint/2010/main" val="237904899"/>
      </p:ext>
    </p:extLst>
  </p:cSld>
  <p:clrMapOvr>
    <a:masterClrMapping/>
  </p:clrMapOvr>
  <p:transition advTm="336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VFDT (Very Fast Decision Tree)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Memory management</a:t>
            </a:r>
          </a:p>
          <a:p>
            <a:pPr lvl="1"/>
            <a:r>
              <a:rPr lang="en-US"/>
              <a:t>Memory dominated by sufficient statistics</a:t>
            </a:r>
          </a:p>
          <a:p>
            <a:pPr lvl="1"/>
            <a:r>
              <a:rPr lang="en-US"/>
              <a:t>Deactivate less promising leaves/attributes when needed</a:t>
            </a:r>
          </a:p>
          <a:p>
            <a:r>
              <a:rPr lang="en-US"/>
              <a:t>Ties:</a:t>
            </a:r>
          </a:p>
          <a:p>
            <a:pPr lvl="1"/>
            <a:r>
              <a:rPr lang="en-US"/>
              <a:t>Wasteful to decide between identical attributes</a:t>
            </a:r>
          </a:p>
          <a:p>
            <a:r>
              <a:rPr lang="en-US"/>
              <a:t>Check for splits periodically</a:t>
            </a:r>
          </a:p>
          <a:p>
            <a:pPr lvl="1"/>
            <a:r>
              <a:rPr lang="en-US"/>
              <a:t>Postpone time-consuming tasks!</a:t>
            </a:r>
          </a:p>
          <a:p>
            <a:r>
              <a:rPr lang="en-US"/>
              <a:t>Pre-pruning (optional)</a:t>
            </a:r>
          </a:p>
          <a:p>
            <a:pPr lvl="1"/>
            <a:r>
              <a:rPr lang="en-US"/>
              <a:t>Consider not splitting as option</a:t>
            </a:r>
          </a:p>
          <a:p>
            <a:pPr lvl="1"/>
            <a:r>
              <a:rPr lang="en-US"/>
              <a:t>Only make splits that improve the value of G()</a:t>
            </a:r>
          </a:p>
          <a:p>
            <a:r>
              <a:rPr lang="en-US"/>
              <a:t>Initialize with model from traditional learner</a:t>
            </a:r>
          </a:p>
          <a:p>
            <a:r>
              <a:rPr lang="en-US"/>
              <a:t>Rescan old data when time available</a:t>
            </a:r>
          </a:p>
          <a:p>
            <a:pPr lvl="1"/>
            <a:r>
              <a:rPr lang="en-US"/>
              <a:t>avoid bad decisions due to observing examples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5395"/>
      </p:ext>
    </p:extLst>
  </p:cSld>
  <p:clrMapOvr>
    <a:masterClrMapping/>
  </p:clrMapOvr>
  <p:transition advTm="21532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learning from streams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Prove that given infinite data, the result is the same as the batch-version with high probability</a:t>
            </a:r>
          </a:p>
          <a:p>
            <a:endParaRPr lang="en-US" dirty="0"/>
          </a:p>
          <a:p>
            <a:r>
              <a:rPr lang="en-US" dirty="0"/>
              <a:t>Define sufficient statistics</a:t>
            </a:r>
          </a:p>
          <a:p>
            <a:pPr lvl="1"/>
            <a:r>
              <a:rPr lang="en-US" dirty="0"/>
              <a:t>Estimate using sketches/hashes/samples</a:t>
            </a:r>
          </a:p>
          <a:p>
            <a:pPr lvl="1"/>
            <a:endParaRPr lang="en-US" dirty="0"/>
          </a:p>
          <a:p>
            <a:r>
              <a:rPr lang="en-US" dirty="0"/>
              <a:t>Store incoming data in buffer as long as possible</a:t>
            </a:r>
          </a:p>
          <a:p>
            <a:pPr lvl="1"/>
            <a:r>
              <a:rPr lang="en-US" dirty="0"/>
              <a:t>Use to re-estimate if time permits, clearly better estimates than proven</a:t>
            </a:r>
            <a:r>
              <a:rPr lang="is-IS" dirty="0"/>
              <a:t>…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Postpone expensive operations</a:t>
            </a:r>
          </a:p>
          <a:p>
            <a:pPr lvl="1"/>
            <a:r>
              <a:rPr lang="en-US" dirty="0"/>
              <a:t>Clearly not log(n), postpone exponentially to get log(n) time on average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Pick most promising step when there is insufficient information to guarantee correctness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46570"/>
      </p:ext>
    </p:extLst>
  </p:cSld>
  <p:clrMapOvr>
    <a:masterClrMapping/>
  </p:clrMapOvr>
  <p:transition advTm="21532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learning from streams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Prove that given infinite data, the result is the same as the batch-version with high probability</a:t>
            </a:r>
          </a:p>
          <a:p>
            <a:endParaRPr lang="en-US"/>
          </a:p>
          <a:p>
            <a:r>
              <a:rPr lang="en-US"/>
              <a:t>Define sufficient statistics</a:t>
            </a:r>
          </a:p>
          <a:p>
            <a:pPr lvl="1"/>
            <a:r>
              <a:rPr lang="en-US"/>
              <a:t>Estimate using sketches/hashes/samples</a:t>
            </a:r>
          </a:p>
          <a:p>
            <a:pPr lvl="1"/>
            <a:endParaRPr lang="en-US"/>
          </a:p>
          <a:p>
            <a:r>
              <a:rPr lang="en-US"/>
              <a:t>Store incoming data in buffer as long as possible</a:t>
            </a:r>
          </a:p>
          <a:p>
            <a:pPr lvl="1"/>
            <a:r>
              <a:rPr lang="en-US"/>
              <a:t>Use to re-estimate if time permits, clearly better estimates than proven</a:t>
            </a:r>
            <a:r>
              <a:rPr lang="is-IS"/>
              <a:t>…</a:t>
            </a:r>
            <a:endParaRPr lang="en-US"/>
          </a:p>
          <a:p>
            <a:pPr lvl="1"/>
            <a:endParaRPr lang="en-US"/>
          </a:p>
          <a:p>
            <a:r>
              <a:rPr lang="en-US"/>
              <a:t>Postpone expensive operations</a:t>
            </a:r>
          </a:p>
          <a:p>
            <a:pPr lvl="1"/>
            <a:r>
              <a:rPr lang="en-US"/>
              <a:t>Clearly not log(n), postpone exponentially to get log(n) time on average</a:t>
            </a:r>
            <a:r>
              <a:rPr lang="is-IS"/>
              <a:t>…</a:t>
            </a:r>
            <a:endParaRPr lang="en-US"/>
          </a:p>
          <a:p>
            <a:endParaRPr lang="en-US"/>
          </a:p>
          <a:p>
            <a:r>
              <a:rPr lang="en-US"/>
              <a:t>Pick most promising step when there is insufficient information to guarantee correctness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790564" y="5849763"/>
            <a:ext cx="8676706" cy="332897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/>
            <a:r>
              <a:rPr lang="en-US" sz="3982" dirty="0"/>
              <a:t>Stream learning theory imposes constraints that can be avoided in practice!</a:t>
            </a:r>
          </a:p>
        </p:txBody>
      </p:sp>
    </p:spTree>
    <p:extLst>
      <p:ext uri="{BB962C8B-B14F-4D97-AF65-F5344CB8AC3E}">
        <p14:creationId xmlns:p14="http://schemas.microsoft.com/office/powerpoint/2010/main" val="1009543552"/>
      </p:ext>
    </p:extLst>
  </p:cSld>
  <p:clrMapOvr>
    <a:masterClrMapping/>
  </p:clrMapOvr>
  <p:transition advTm="21532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6076" y="6267602"/>
            <a:ext cx="9445294" cy="1937173"/>
          </a:xfrm>
        </p:spPr>
        <p:txBody>
          <a:bodyPr/>
          <a:lstStyle/>
          <a:p>
            <a:r>
              <a:rPr lang="en-US" dirty="0"/>
              <a:t>Adversarial ML</a:t>
            </a:r>
          </a:p>
        </p:txBody>
      </p:sp>
    </p:spTree>
    <p:extLst>
      <p:ext uri="{BB962C8B-B14F-4D97-AF65-F5344CB8AC3E}">
        <p14:creationId xmlns:p14="http://schemas.microsoft.com/office/powerpoint/2010/main" val="164832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BjornBorg.png"/>
          <p:cNvPicPr/>
          <p:nvPr/>
        </p:nvPicPr>
        <p:blipFill>
          <a:blip r:embed="rId2"/>
          <a:stretch/>
        </p:blipFill>
        <p:spPr>
          <a:xfrm>
            <a:off x="0" y="1219200"/>
            <a:ext cx="13004288" cy="7314944"/>
          </a:xfrm>
          <a:prstGeom prst="rect">
            <a:avLst/>
          </a:prstGeom>
          <a:ln w="12600">
            <a:noFill/>
          </a:ln>
        </p:spPr>
      </p:pic>
      <p:sp>
        <p:nvSpPr>
          <p:cNvPr id="211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commit fraud?</a:t>
            </a:r>
            <a:endParaRPr lang="en-US" sz="4693" spc="-1"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4EF1B-F4C0-114C-A84E-1BDDD033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71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commit fraud?</a:t>
            </a:r>
            <a:endParaRPr lang="en-US" sz="4693" spc="-1">
              <a:latin typeface="Calibri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893952" y="3166336"/>
            <a:ext cx="11216384" cy="464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0000" lnSpcReduction="20000"/>
          </a:bodyPr>
          <a:lstStyle/>
          <a:p>
            <a:pPr marL="243708" indent="-243196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  <a:buFont typeface="Arial"/>
              <a:buChar char="•"/>
            </a:pPr>
            <a:r>
              <a:rPr lang="en-US" sz="8249" spc="-1">
                <a:latin typeface="Calibri"/>
              </a:rPr>
              <a:t>You will need: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>
              <a:latin typeface="Calibri"/>
            </a:endParaRPr>
          </a:p>
          <a:p>
            <a:pPr marL="243708" indent="-243196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  <a:buFont typeface="Arial"/>
              <a:buChar char="•"/>
            </a:pPr>
            <a:r>
              <a:rPr lang="en-US" sz="8249" spc="-1">
                <a:latin typeface="Calibri"/>
              </a:rPr>
              <a:t>  a lot of different stolen credit cards</a:t>
            </a:r>
          </a:p>
          <a:p>
            <a:pPr marL="243708" indent="-243196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  <a:buFont typeface="Arial"/>
              <a:buChar char="•"/>
            </a:pPr>
            <a:endParaRPr lang="en-US" sz="8249" spc="-1">
              <a:latin typeface="Calibri"/>
            </a:endParaRPr>
          </a:p>
          <a:p>
            <a:pPr marL="243708" indent="-243196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  <a:buFont typeface="Arial"/>
              <a:buChar char="•"/>
            </a:pPr>
            <a:r>
              <a:rPr lang="en-US" sz="8249" spc="-1">
                <a:latin typeface="Calibri"/>
              </a:rPr>
              <a:t>  stay anonymous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2987" spc="-1">
                <a:latin typeface="Calibri"/>
              </a:rPr>
              <a:t> </a:t>
            </a:r>
          </a:p>
        </p:txBody>
      </p:sp>
      <p:sp>
        <p:nvSpPr>
          <p:cNvPr id="214" name="CustomShape 3"/>
          <p:cNvSpPr/>
          <p:nvPr/>
        </p:nvSpPr>
        <p:spPr>
          <a:xfrm>
            <a:off x="794112" y="3990144"/>
            <a:ext cx="10724352" cy="99788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FC6E3D-B4D6-5843-80D3-26DC81F0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88580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64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stop fraud?</a:t>
            </a:r>
            <a:endParaRPr lang="en-US" sz="4693" spc="-1">
              <a:latin typeface="Calibri"/>
            </a:endParaRPr>
          </a:p>
        </p:txBody>
      </p:sp>
      <p:pic>
        <p:nvPicPr>
          <p:cNvPr id="216" name="BjornBorg.png"/>
          <p:cNvPicPr/>
          <p:nvPr/>
        </p:nvPicPr>
        <p:blipFill>
          <a:blip r:embed="rId2"/>
          <a:stretch/>
        </p:blipFill>
        <p:spPr>
          <a:xfrm>
            <a:off x="0" y="1219200"/>
            <a:ext cx="13004288" cy="7314944"/>
          </a:xfrm>
          <a:prstGeom prst="rect">
            <a:avLst/>
          </a:prstGeom>
          <a:ln w="12600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8771982-55CD-B14A-A87B-1AD8E604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808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94112" y="4377728"/>
            <a:ext cx="10724352" cy="99788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TextShape 2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stop fraud?</a:t>
            </a:r>
            <a:endParaRPr lang="en-US" sz="4693" spc="-1">
              <a:latin typeface="Calibri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2726870" y="3166336"/>
            <a:ext cx="9383465" cy="464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7500" lnSpcReduction="20000"/>
          </a:bodyPr>
          <a:lstStyle/>
          <a:p>
            <a:pPr marL="512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</a:pPr>
            <a:r>
              <a:rPr lang="en-US" sz="8249" spc="-1" dirty="0">
                <a:latin typeface="Calibri"/>
              </a:rPr>
              <a:t>Ideas: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detect the use of many different credit cards</a:t>
            </a:r>
          </a:p>
          <a:p>
            <a:pPr marL="1143000" indent="-1143000">
              <a:lnSpc>
                <a:spcPct val="90000"/>
              </a:lnSpc>
              <a:spcBef>
                <a:spcPts val="1068"/>
              </a:spcBef>
              <a:buFont typeface="Arial" panose="020B0604020202020204" pitchFamily="34" charset="0"/>
              <a:buChar char="•"/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high velocity of details</a:t>
            </a:r>
          </a:p>
          <a:p>
            <a:pPr marL="1143000" indent="-1143000">
              <a:lnSpc>
                <a:spcPct val="90000"/>
              </a:lnSpc>
              <a:spcBef>
                <a:spcPts val="1068"/>
              </a:spcBef>
              <a:buFont typeface="Arial" panose="020B0604020202020204" pitchFamily="34" charset="0"/>
              <a:buChar char="•"/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proxy IP detection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614717-6285-EE46-A55D-664A8D6F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34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commit fraud?</a:t>
            </a:r>
            <a:endParaRPr lang="en-US" sz="4693" spc="-1">
              <a:latin typeface="Calibri"/>
            </a:endParaRPr>
          </a:p>
        </p:txBody>
      </p:sp>
      <p:pic>
        <p:nvPicPr>
          <p:cNvPr id="221" name="BjornBorg.png"/>
          <p:cNvPicPr/>
          <p:nvPr/>
        </p:nvPicPr>
        <p:blipFill>
          <a:blip r:embed="rId2"/>
          <a:stretch/>
        </p:blipFill>
        <p:spPr>
          <a:xfrm>
            <a:off x="0" y="1219200"/>
            <a:ext cx="13004288" cy="7314944"/>
          </a:xfrm>
          <a:prstGeom prst="rect">
            <a:avLst/>
          </a:prstGeom>
          <a:ln w="12600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CD20B7-6145-1F44-B934-C22C2F7C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977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56EF-9FAC-40C5-BE77-F2847991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</a:t>
            </a:r>
            <a:r>
              <a:rPr lang="en-NL" dirty="0"/>
              <a:t>r</a:t>
            </a:r>
            <a:r>
              <a:rPr lang="nl-NL" dirty="0"/>
              <a:t>a</a:t>
            </a:r>
            <a:r>
              <a:rPr lang="en-NL" dirty="0"/>
              <a:t>d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81FF-4C53-4EEF-B130-8E6C308FA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n</a:t>
            </a:r>
            <a:r>
              <a:rPr lang="en-NL" dirty="0"/>
              <a:t>y 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v</a:t>
            </a:r>
            <a:r>
              <a:rPr lang="en-NL" dirty="0"/>
              <a:t>e </a:t>
            </a:r>
            <a:r>
              <a:rPr lang="nl-NL" dirty="0"/>
              <a:t>s</a:t>
            </a:r>
            <a:r>
              <a:rPr lang="en-NL" dirty="0"/>
              <a:t>o</a:t>
            </a:r>
            <a:r>
              <a:rPr lang="nl-NL" dirty="0"/>
              <a:t>m</a:t>
            </a:r>
            <a:r>
              <a:rPr lang="en-NL" dirty="0"/>
              <a:t>e </a:t>
            </a:r>
            <a:r>
              <a:rPr lang="nl-NL" dirty="0"/>
              <a:t>i</a:t>
            </a:r>
            <a:r>
              <a:rPr lang="en-NL" dirty="0"/>
              <a:t>s</a:t>
            </a:r>
            <a:r>
              <a:rPr lang="nl-NL" dirty="0"/>
              <a:t>s</a:t>
            </a:r>
            <a:r>
              <a:rPr lang="en-NL" dirty="0"/>
              <a:t>u</a:t>
            </a:r>
            <a:r>
              <a:rPr lang="nl-NL" dirty="0"/>
              <a:t>e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t</a:t>
            </a:r>
            <a:r>
              <a:rPr lang="en-NL" dirty="0"/>
              <a:t>h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p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r </a:t>
            </a:r>
            <a:r>
              <a:rPr lang="nl-NL" dirty="0"/>
              <a:t>r</a:t>
            </a:r>
            <a:r>
              <a:rPr lang="en-NL" dirty="0"/>
              <a:t>e</a:t>
            </a:r>
            <a:r>
              <a:rPr lang="nl-NL" dirty="0"/>
              <a:t>v</a:t>
            </a:r>
            <a:r>
              <a:rPr lang="en-NL" dirty="0" err="1"/>
              <a:t>i</a:t>
            </a:r>
            <a:r>
              <a:rPr lang="nl-NL" dirty="0"/>
              <a:t>e</a:t>
            </a:r>
            <a:r>
              <a:rPr lang="en-NL" dirty="0"/>
              <a:t>w </a:t>
            </a:r>
            <a:r>
              <a:rPr lang="nl-NL" dirty="0"/>
              <a:t>f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m</a:t>
            </a:r>
            <a:r>
              <a:rPr lang="nl-NL" dirty="0"/>
              <a:t>s</a:t>
            </a:r>
            <a:r>
              <a:rPr lang="en-NL" dirty="0"/>
              <a:t>. </a:t>
            </a:r>
            <a:r>
              <a:rPr lang="nl-NL" dirty="0"/>
              <a:t>T</a:t>
            </a:r>
            <a:r>
              <a:rPr lang="en-NL" dirty="0"/>
              <a:t>o </a:t>
            </a:r>
            <a:r>
              <a:rPr lang="nl-NL" dirty="0"/>
              <a:t>a</a:t>
            </a:r>
            <a:r>
              <a:rPr lang="en-NL" dirty="0"/>
              <a:t>d</a:t>
            </a:r>
            <a:r>
              <a:rPr lang="nl-NL" dirty="0"/>
              <a:t>d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s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s</a:t>
            </a:r>
            <a:r>
              <a:rPr lang="nl-NL" dirty="0"/>
              <a:t>e</a:t>
            </a:r>
            <a:r>
              <a:rPr lang="en-NL" dirty="0"/>
              <a:t>,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c</a:t>
            </a:r>
            <a:r>
              <a:rPr lang="en-NL" dirty="0"/>
              <a:t>h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n</a:t>
            </a:r>
            <a:r>
              <a:rPr lang="en-NL" dirty="0"/>
              <a:t>e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n </a:t>
            </a:r>
            <a:r>
              <a:rPr lang="nl-NL" dirty="0"/>
              <a:t>M</a:t>
            </a:r>
            <a:r>
              <a:rPr lang="en-NL" dirty="0"/>
              <a:t>a</a:t>
            </a:r>
            <a:r>
              <a:rPr lang="nl-NL" dirty="0"/>
              <a:t>t</a:t>
            </a:r>
            <a:r>
              <a:rPr lang="en-NL" dirty="0"/>
              <a:t>t</a:t>
            </a:r>
            <a:r>
              <a:rPr lang="nl-NL" dirty="0"/>
              <a:t>e</a:t>
            </a:r>
            <a:r>
              <a:rPr lang="en-NL" dirty="0"/>
              <a:t>r</a:t>
            </a:r>
            <a:r>
              <a:rPr lang="nl-NL" dirty="0"/>
              <a:t>m</a:t>
            </a:r>
            <a:r>
              <a:rPr lang="en-NL" dirty="0"/>
              <a:t>o</a:t>
            </a:r>
            <a:r>
              <a:rPr lang="nl-NL" dirty="0"/>
              <a:t>s</a:t>
            </a:r>
            <a:r>
              <a:rPr lang="en-NL" dirty="0"/>
              <a:t>t:</a:t>
            </a:r>
          </a:p>
          <a:p>
            <a:pPr lvl="1"/>
            <a:r>
              <a:rPr lang="en-NL" dirty="0"/>
              <a:t>Lab grading issues</a:t>
            </a:r>
          </a:p>
          <a:p>
            <a:pPr lvl="1"/>
            <a:endParaRPr lang="en-NL" dirty="0"/>
          </a:p>
          <a:p>
            <a:r>
              <a:rPr lang="en-NL" dirty="0"/>
              <a:t>Please post issues there, we take them seriously and if we agree that the rubric question is not good, we will either leave out that part, or assign full points</a:t>
            </a:r>
          </a:p>
          <a:p>
            <a:endParaRPr lang="en-NL" dirty="0"/>
          </a:p>
          <a:p>
            <a:r>
              <a:rPr lang="nl-NL" dirty="0"/>
              <a:t>W</a:t>
            </a:r>
            <a:r>
              <a:rPr lang="en-NL" dirty="0"/>
              <a:t>e </a:t>
            </a:r>
            <a:r>
              <a:rPr lang="nl-NL" dirty="0"/>
              <a:t>u</a:t>
            </a:r>
            <a:r>
              <a:rPr lang="en-NL" dirty="0" err="1"/>
              <a:t>nderstand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a</a:t>
            </a:r>
            <a:r>
              <a:rPr lang="en-NL" dirty="0"/>
              <a:t>t </a:t>
            </a:r>
            <a:r>
              <a:rPr lang="nl-NL" dirty="0"/>
              <a:t>t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e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r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s</a:t>
            </a:r>
            <a:r>
              <a:rPr lang="en-NL" dirty="0"/>
              <a:t>t</a:t>
            </a:r>
            <a:r>
              <a:rPr lang="nl-NL" dirty="0"/>
              <a:t>r</a:t>
            </a:r>
            <a:r>
              <a:rPr lang="en-NL" dirty="0"/>
              <a:t>e</a:t>
            </a:r>
            <a:r>
              <a:rPr lang="nl-NL" dirty="0"/>
              <a:t>s</a:t>
            </a:r>
            <a:r>
              <a:rPr lang="en-NL" dirty="0"/>
              <a:t>s</a:t>
            </a:r>
            <a:r>
              <a:rPr lang="nl-NL" dirty="0"/>
              <a:t>f</a:t>
            </a:r>
            <a:r>
              <a:rPr lang="en-NL" dirty="0"/>
              <a:t>u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 </a:t>
            </a:r>
            <a:r>
              <a:rPr lang="nl-NL" dirty="0"/>
              <a:t>l</a:t>
            </a:r>
            <a:r>
              <a:rPr lang="en-NL" dirty="0"/>
              <a:t>o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l</a:t>
            </a:r>
            <a:r>
              <a:rPr lang="en-NL" dirty="0"/>
              <a:t>a</a:t>
            </a:r>
            <a:r>
              <a:rPr lang="nl-NL" dirty="0"/>
              <a:t>b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/>
              <a:t>o</a:t>
            </a:r>
            <a:r>
              <a:rPr lang="nl-NL" dirty="0"/>
              <a:t>r</a:t>
            </a:r>
            <a:r>
              <a:rPr lang="en-NL" dirty="0"/>
              <a:t>k 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a</a:t>
            </a:r>
            <a:r>
              <a:rPr lang="en-NL" dirty="0"/>
              <a:t>s</a:t>
            </a:r>
            <a:r>
              <a:rPr lang="nl-NL" dirty="0"/>
              <a:t>k</a:t>
            </a:r>
            <a:r>
              <a:rPr lang="en-NL" dirty="0"/>
              <a:t>e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y</a:t>
            </a:r>
            <a:r>
              <a:rPr lang="en-NL" dirty="0"/>
              <a:t>o</a:t>
            </a:r>
            <a:r>
              <a:rPr lang="nl-NL" dirty="0"/>
              <a:t>u</a:t>
            </a:r>
            <a:r>
              <a:rPr lang="en-NL" dirty="0"/>
              <a:t>, we decided to lower the requirement for the final lab from the planned 35 points to 25 points, removing the individual components. The final lab will be </a:t>
            </a:r>
            <a:r>
              <a:rPr lang="en-NL" dirty="0" err="1"/>
              <a:t>rel</a:t>
            </a:r>
            <a:r>
              <a:rPr lang="nl-NL" dirty="0"/>
              <a:t>e</a:t>
            </a:r>
            <a:r>
              <a:rPr lang="en-NL" dirty="0"/>
              <a:t>a</a:t>
            </a:r>
            <a:r>
              <a:rPr lang="nl-NL" dirty="0"/>
              <a:t>s</a:t>
            </a:r>
            <a:r>
              <a:rPr lang="en-NL" dirty="0"/>
              <a:t>e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e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o</a:t>
            </a:r>
            <a:r>
              <a:rPr lang="en-NL" dirty="0"/>
              <a:t>f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i</a:t>
            </a:r>
            <a:r>
              <a:rPr lang="en-NL" dirty="0"/>
              <a:t>s </a:t>
            </a:r>
            <a:r>
              <a:rPr lang="nl-NL" dirty="0"/>
              <a:t>w</a:t>
            </a:r>
            <a:r>
              <a:rPr lang="en-NL" dirty="0"/>
              <a:t>e</a:t>
            </a:r>
            <a:r>
              <a:rPr lang="nl-NL" dirty="0"/>
              <a:t>e</a:t>
            </a:r>
            <a:r>
              <a:rPr lang="en-NL" dirty="0"/>
              <a:t>k.</a:t>
            </a:r>
          </a:p>
          <a:p>
            <a:endParaRPr lang="en-NL" dirty="0"/>
          </a:p>
          <a:p>
            <a:r>
              <a:rPr lang="en-NL" dirty="0"/>
              <a:t>G</a:t>
            </a:r>
            <a:r>
              <a:rPr lang="nl-NL" dirty="0"/>
              <a:t>a</a:t>
            </a:r>
            <a:r>
              <a:rPr lang="en-NL" dirty="0"/>
              <a:t>d</a:t>
            </a:r>
            <a:r>
              <a:rPr lang="nl-NL" dirty="0"/>
              <a:t>i</a:t>
            </a:r>
            <a:r>
              <a:rPr lang="en-NL" dirty="0"/>
              <a:t>n</a:t>
            </a:r>
            <a:r>
              <a:rPr lang="nl-NL" dirty="0"/>
              <a:t>g</a:t>
            </a:r>
            <a:r>
              <a:rPr lang="en-NL" dirty="0"/>
              <a:t> </a:t>
            </a:r>
            <a:r>
              <a:rPr lang="nl-NL" dirty="0"/>
              <a:t>t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 err="1"/>
              <a:t>i</a:t>
            </a:r>
            <a:r>
              <a:rPr lang="nl-NL" dirty="0"/>
              <a:t>r</a:t>
            </a:r>
            <a:r>
              <a:rPr lang="en-NL" dirty="0"/>
              <a:t>s</a:t>
            </a:r>
            <a:r>
              <a:rPr lang="nl-NL" dirty="0"/>
              <a:t>t</a:t>
            </a:r>
            <a:r>
              <a:rPr lang="en-NL" dirty="0"/>
              <a:t> </a:t>
            </a:r>
            <a:r>
              <a:rPr lang="nl-NL" dirty="0"/>
              <a:t>a</a:t>
            </a:r>
            <a:r>
              <a:rPr lang="en-NL" dirty="0"/>
              <a:t>s</a:t>
            </a:r>
            <a:r>
              <a:rPr lang="nl-NL" dirty="0"/>
              <a:t>s</a:t>
            </a:r>
            <a:r>
              <a:rPr lang="en-NL" dirty="0" err="1"/>
              <a:t>i</a:t>
            </a:r>
            <a:r>
              <a:rPr lang="nl-NL" dirty="0"/>
              <a:t>g</a:t>
            </a:r>
            <a:r>
              <a:rPr lang="en-NL" dirty="0"/>
              <a:t>n</a:t>
            </a:r>
            <a:r>
              <a:rPr lang="nl-NL" dirty="0"/>
              <a:t>m</a:t>
            </a:r>
            <a:r>
              <a:rPr lang="en-NL" dirty="0"/>
              <a:t>e</a:t>
            </a:r>
            <a:r>
              <a:rPr lang="nl-NL" dirty="0"/>
              <a:t>n</a:t>
            </a:r>
            <a:r>
              <a:rPr lang="en-NL" dirty="0"/>
              <a:t>t </a:t>
            </a:r>
            <a:r>
              <a:rPr lang="nl-NL" dirty="0"/>
              <a:t>h</a:t>
            </a:r>
            <a:r>
              <a:rPr lang="en-NL" dirty="0"/>
              <a:t>a</a:t>
            </a:r>
            <a:r>
              <a:rPr lang="nl-NL" dirty="0"/>
              <a:t>s</a:t>
            </a:r>
            <a:r>
              <a:rPr lang="en-NL" dirty="0"/>
              <a:t> </a:t>
            </a:r>
            <a:r>
              <a:rPr lang="nl-NL" dirty="0"/>
              <a:t>f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 err="1"/>
              <a:t>i</a:t>
            </a:r>
            <a:r>
              <a:rPr lang="nl-NL" dirty="0"/>
              <a:t>s</a:t>
            </a:r>
            <a:r>
              <a:rPr lang="en-NL" dirty="0"/>
              <a:t>h</a:t>
            </a:r>
            <a:r>
              <a:rPr lang="nl-NL" dirty="0"/>
              <a:t>e</a:t>
            </a:r>
            <a:r>
              <a:rPr lang="en-NL" dirty="0"/>
              <a:t>d </a:t>
            </a:r>
            <a:r>
              <a:rPr lang="nl-NL" dirty="0"/>
              <a:t>a</a:t>
            </a:r>
            <a:r>
              <a:rPr lang="en-NL" dirty="0"/>
              <a:t>n</a:t>
            </a:r>
            <a:r>
              <a:rPr lang="nl-NL" dirty="0"/>
              <a:t>d</a:t>
            </a:r>
            <a:r>
              <a:rPr lang="en-NL" dirty="0"/>
              <a:t> </a:t>
            </a:r>
            <a:r>
              <a:rPr lang="nl-NL" dirty="0"/>
              <a:t>w</a:t>
            </a:r>
            <a:r>
              <a:rPr lang="en-NL" dirty="0" err="1"/>
              <a:t>i</a:t>
            </a:r>
            <a:r>
              <a:rPr lang="nl-NL" dirty="0"/>
              <a:t>l</a:t>
            </a:r>
            <a:r>
              <a:rPr lang="en-NL" dirty="0"/>
              <a:t>l be online today.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8890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commit fraud?</a:t>
            </a:r>
            <a:endParaRPr lang="en-US" sz="4693" spc="-1"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2628900" y="3166336"/>
            <a:ext cx="9481436" cy="464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 lnSpcReduction="20000"/>
          </a:bodyPr>
          <a:lstStyle/>
          <a:p>
            <a:pPr marL="512">
              <a:lnSpc>
                <a:spcPct val="90000"/>
              </a:lnSpc>
              <a:spcBef>
                <a:spcPts val="1068"/>
              </a:spcBef>
              <a:buClr>
                <a:srgbClr val="000000"/>
              </a:buClr>
            </a:pPr>
            <a:r>
              <a:rPr lang="en-US" sz="8249" spc="-1" dirty="0">
                <a:latin typeface="Calibri"/>
              </a:rPr>
              <a:t>You will need: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to change details all the time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to behave as normal as possible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  <a:p>
            <a:pPr>
              <a:lnSpc>
                <a:spcPct val="90000"/>
              </a:lnSpc>
              <a:spcBef>
                <a:spcPts val="1068"/>
              </a:spcBef>
            </a:pPr>
            <a:r>
              <a:rPr lang="en-US" sz="8249" spc="-1" dirty="0"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68"/>
              </a:spcBef>
            </a:pPr>
            <a:endParaRPr lang="en-US" sz="8249" spc="-1" dirty="0">
              <a:latin typeface="Calibri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94112" y="3990144"/>
            <a:ext cx="10724352" cy="99788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FD5B23-4E84-EC40-94A9-8517C60C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418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stop fraud?</a:t>
            </a:r>
            <a:endParaRPr lang="en-US" sz="4693" spc="-1">
              <a:latin typeface="Calibri"/>
            </a:endParaRPr>
          </a:p>
        </p:txBody>
      </p:sp>
      <p:pic>
        <p:nvPicPr>
          <p:cNvPr id="226" name="BjornBorg.png"/>
          <p:cNvPicPr/>
          <p:nvPr/>
        </p:nvPicPr>
        <p:blipFill>
          <a:blip r:embed="rId2"/>
          <a:stretch/>
        </p:blipFill>
        <p:spPr>
          <a:xfrm>
            <a:off x="0" y="1219200"/>
            <a:ext cx="13004288" cy="7314944"/>
          </a:xfrm>
          <a:prstGeom prst="rect">
            <a:avLst/>
          </a:prstGeom>
          <a:ln w="12600"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DA346F-6820-E347-9CF3-270B910C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79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stop fraud?</a:t>
            </a:r>
            <a:endParaRPr lang="en-US" sz="4693" spc="-1">
              <a:latin typeface="Calibri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93952" y="3166336"/>
            <a:ext cx="11216384" cy="4641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247" spc="-1">
              <a:latin typeface="Calibri"/>
            </a:endParaRPr>
          </a:p>
        </p:txBody>
      </p:sp>
      <p:pic>
        <p:nvPicPr>
          <p:cNvPr id="229" name="pasted-image-filtered.png"/>
          <p:cNvPicPr/>
          <p:nvPr/>
        </p:nvPicPr>
        <p:blipFill>
          <a:blip r:embed="rId2"/>
          <a:stretch/>
        </p:blipFill>
        <p:spPr>
          <a:xfrm>
            <a:off x="3422208" y="3021440"/>
            <a:ext cx="6983680" cy="4956672"/>
          </a:xfrm>
          <a:prstGeom prst="rect">
            <a:avLst/>
          </a:prstGeom>
          <a:ln w="12600"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8DABACB-D7CC-024C-A7FA-20980C4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8923264"/>
            <a:ext cx="191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508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93952" y="1608320"/>
            <a:ext cx="11216384" cy="14136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693" spc="-1">
                <a:latin typeface="Calibri Light"/>
              </a:rPr>
              <a:t>How would you stop fraud?</a:t>
            </a:r>
            <a:endParaRPr lang="en-US" sz="4693" spc="-1"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893952" y="3166336"/>
            <a:ext cx="11216384" cy="4641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247" spc="-1">
              <a:latin typeface="Calibri"/>
            </a:endParaRPr>
          </a:p>
        </p:txBody>
      </p:sp>
      <p:pic>
        <p:nvPicPr>
          <p:cNvPr id="232" name="Screen Shot 2016-04-06 at 4.51.04 PM-filtered.png"/>
          <p:cNvPicPr/>
          <p:nvPr/>
        </p:nvPicPr>
        <p:blipFill>
          <a:blip r:embed="rId2"/>
          <a:stretch/>
        </p:blipFill>
        <p:spPr>
          <a:xfrm>
            <a:off x="2166381" y="2940306"/>
            <a:ext cx="10684203" cy="6269005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1467396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ML Systems are in an Arms Race</a:t>
            </a:r>
            <a:endParaRPr lang="en-US" sz="5120" spc="-1"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360320" y="2655872"/>
            <a:ext cx="9904128" cy="5472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ML systems are never deploy-and-forget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Malicious users can always attack the </a:t>
            </a:r>
            <a:r>
              <a:rPr lang="en-US" sz="3982" b="1" spc="-1" dirty="0">
                <a:solidFill>
                  <a:srgbClr val="7030A0"/>
                </a:solidFill>
                <a:latin typeface="Arial"/>
              </a:rPr>
              <a:t>purpose</a:t>
            </a:r>
            <a:r>
              <a:rPr lang="en-US" sz="3982" spc="-1" dirty="0">
                <a:latin typeface="Arial"/>
              </a:rPr>
              <a:t> of your system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You update your system according to the latest undetected patterns</a:t>
            </a:r>
          </a:p>
        </p:txBody>
      </p:sp>
    </p:spTree>
    <p:extLst>
      <p:ext uri="{BB962C8B-B14F-4D97-AF65-F5344CB8AC3E}">
        <p14:creationId xmlns:p14="http://schemas.microsoft.com/office/powerpoint/2010/main" val="38772541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Random Forest on CTU13</a:t>
            </a:r>
            <a:endParaRPr lang="en-US" sz="5120" spc="-1">
              <a:latin typeface="Arial"/>
            </a:endParaRPr>
          </a:p>
        </p:txBody>
      </p:sp>
      <p:pic>
        <p:nvPicPr>
          <p:cNvPr id="236" name="Picture 235"/>
          <p:cNvPicPr/>
          <p:nvPr/>
        </p:nvPicPr>
        <p:blipFill>
          <a:blip r:embed="rId2"/>
          <a:stretch/>
        </p:blipFill>
        <p:spPr>
          <a:xfrm>
            <a:off x="781312" y="2780800"/>
            <a:ext cx="4689920" cy="4298240"/>
          </a:xfrm>
          <a:prstGeom prst="rect">
            <a:avLst/>
          </a:prstGeom>
          <a:ln>
            <a:noFill/>
          </a:ln>
        </p:spPr>
      </p:pic>
      <p:pic>
        <p:nvPicPr>
          <p:cNvPr id="237" name="Picture 236"/>
          <p:cNvPicPr/>
          <p:nvPr/>
        </p:nvPicPr>
        <p:blipFill>
          <a:blip r:embed="rId3"/>
          <a:stretch/>
        </p:blipFill>
        <p:spPr>
          <a:xfrm>
            <a:off x="5889536" y="3614848"/>
            <a:ext cx="6961152" cy="29066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4643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Random Forest on CTU13</a:t>
            </a:r>
            <a:endParaRPr lang="en-US" sz="5120" spc="-1"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2309120" y="2655872"/>
            <a:ext cx="9904128" cy="5472256"/>
          </a:xfrm>
          <a:prstGeom prst="rect">
            <a:avLst/>
          </a:prstGeom>
          <a:noFill/>
          <a:ln>
            <a:noFill/>
          </a:ln>
        </p:spPr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238080" y="2687104"/>
            <a:ext cx="5303296" cy="2546176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3"/>
          <a:stretch/>
        </p:blipFill>
        <p:spPr>
          <a:xfrm>
            <a:off x="2227200" y="5309056"/>
            <a:ext cx="3524608" cy="311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0317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Random Forest on CTU13</a:t>
            </a:r>
            <a:endParaRPr lang="en-US" sz="5120" spc="-1"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2309120" y="2655872"/>
            <a:ext cx="9904128" cy="5472256"/>
          </a:xfrm>
          <a:prstGeom prst="rect">
            <a:avLst/>
          </a:prstGeom>
          <a:noFill/>
          <a:ln>
            <a:noFill/>
          </a:ln>
        </p:spPr>
      </p:sp>
      <p:pic>
        <p:nvPicPr>
          <p:cNvPr id="244" name="Picture 243"/>
          <p:cNvPicPr/>
          <p:nvPr/>
        </p:nvPicPr>
        <p:blipFill>
          <a:blip r:embed="rId3"/>
          <a:stretch/>
        </p:blipFill>
        <p:spPr>
          <a:xfrm>
            <a:off x="238080" y="2687104"/>
            <a:ext cx="5303296" cy="2546176"/>
          </a:xfrm>
          <a:prstGeom prst="rect">
            <a:avLst/>
          </a:prstGeom>
          <a:ln>
            <a:noFill/>
          </a:ln>
        </p:spPr>
      </p:pic>
      <p:pic>
        <p:nvPicPr>
          <p:cNvPr id="245" name="Picture 244"/>
          <p:cNvPicPr/>
          <p:nvPr/>
        </p:nvPicPr>
        <p:blipFill>
          <a:blip r:embed="rId4"/>
          <a:stretch/>
        </p:blipFill>
        <p:spPr>
          <a:xfrm>
            <a:off x="2227200" y="5309056"/>
            <a:ext cx="3524608" cy="3115520"/>
          </a:xfrm>
          <a:prstGeom prst="rect">
            <a:avLst/>
          </a:prstGeom>
          <a:ln>
            <a:noFill/>
          </a:ln>
        </p:spPr>
      </p:pic>
      <p:pic>
        <p:nvPicPr>
          <p:cNvPr id="246" name="Picture 245"/>
          <p:cNvPicPr/>
          <p:nvPr/>
        </p:nvPicPr>
        <p:blipFill>
          <a:blip r:embed="rId5"/>
          <a:stretch/>
        </p:blipFill>
        <p:spPr>
          <a:xfrm>
            <a:off x="4218880" y="2655872"/>
            <a:ext cx="8395264" cy="3648512"/>
          </a:xfrm>
          <a:prstGeom prst="rect">
            <a:avLst/>
          </a:prstGeom>
          <a:ln>
            <a:noFill/>
          </a:ln>
        </p:spPr>
      </p:pic>
      <p:sp>
        <p:nvSpPr>
          <p:cNvPr id="247" name="TextShape 3"/>
          <p:cNvSpPr txBox="1"/>
          <p:nvPr/>
        </p:nvSpPr>
        <p:spPr>
          <a:xfrm>
            <a:off x="6632960" y="7152768"/>
            <a:ext cx="5972480" cy="1039872"/>
          </a:xfrm>
          <a:prstGeom prst="rect">
            <a:avLst/>
          </a:prstGeom>
          <a:noFill/>
          <a:ln>
            <a:noFill/>
          </a:ln>
        </p:spPr>
        <p:txBody>
          <a:bodyPr lIns="128000" tIns="64000" rIns="128000" bIns="64000"/>
          <a:lstStyle/>
          <a:p>
            <a:r>
              <a:rPr lang="en-US" sz="1422" spc="-1">
                <a:latin typeface="Arial"/>
              </a:rPr>
              <a:t>Apruzzese, G., &amp; Colajanni, M. (2018). Evading Botnet Detectors Based on Flows and Random Forest with Adversarial Samples. 2018 doi:10.1109/nca.2018.8548327 </a:t>
            </a:r>
          </a:p>
        </p:txBody>
      </p:sp>
    </p:spTree>
    <p:extLst>
      <p:ext uri="{BB962C8B-B14F-4D97-AF65-F5344CB8AC3E}">
        <p14:creationId xmlns:p14="http://schemas.microsoft.com/office/powerpoint/2010/main" val="35103038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AEF1-DE93-494F-8DE6-25895B71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happening?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4D87-05BB-904A-BBF4-48619054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Small changes in features have disastrous effects on detection rates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32417C-46BF-C04C-BA55-B07669989BDF}"/>
              </a:ext>
            </a:extLst>
          </p:cNvPr>
          <p:cNvGrpSpPr/>
          <p:nvPr/>
        </p:nvGrpSpPr>
        <p:grpSpPr>
          <a:xfrm>
            <a:off x="5176159" y="4264722"/>
            <a:ext cx="14392975" cy="6289636"/>
            <a:chOff x="1522542" y="2544930"/>
            <a:chExt cx="10120061" cy="44224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F25609-BCDC-F841-811A-A0E5B7C49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077" y="2545105"/>
              <a:ext cx="7606847" cy="424400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B78675-E198-C043-86BD-4F44EA0EBB74}"/>
                </a:ext>
              </a:extLst>
            </p:cNvPr>
            <p:cNvSpPr/>
            <p:nvPr/>
          </p:nvSpPr>
          <p:spPr bwMode="auto">
            <a:xfrm>
              <a:off x="1522542" y="5001819"/>
              <a:ext cx="7606846" cy="19655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9E782-740B-574A-B5F0-31BE6F0C1238}"/>
                </a:ext>
              </a:extLst>
            </p:cNvPr>
            <p:cNvSpPr/>
            <p:nvPr/>
          </p:nvSpPr>
          <p:spPr bwMode="auto">
            <a:xfrm>
              <a:off x="4035757" y="2544930"/>
              <a:ext cx="7606846" cy="274196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7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AEF1-DE93-494F-8DE6-25895B71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happening?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4D87-05BB-904A-BBF4-48619054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Small changes in features have disastrous effects on detection rates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EC27DC-A799-EB47-BF7A-2326CD220AE0}"/>
              </a:ext>
            </a:extLst>
          </p:cNvPr>
          <p:cNvGrpSpPr/>
          <p:nvPr/>
        </p:nvGrpSpPr>
        <p:grpSpPr>
          <a:xfrm>
            <a:off x="5176159" y="4264722"/>
            <a:ext cx="14392975" cy="6289636"/>
            <a:chOff x="1522542" y="2544930"/>
            <a:chExt cx="10120061" cy="4422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69DB0B-B1B1-504E-BCED-C459A4EA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077" y="2545105"/>
              <a:ext cx="7606847" cy="42440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72A247-3783-D646-8492-538053D85E8D}"/>
                </a:ext>
              </a:extLst>
            </p:cNvPr>
            <p:cNvSpPr/>
            <p:nvPr/>
          </p:nvSpPr>
          <p:spPr bwMode="auto">
            <a:xfrm>
              <a:off x="1522542" y="5001819"/>
              <a:ext cx="7606846" cy="196551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FB041D-75F3-194E-9357-E1009C38A71F}"/>
                </a:ext>
              </a:extLst>
            </p:cNvPr>
            <p:cNvSpPr/>
            <p:nvPr/>
          </p:nvSpPr>
          <p:spPr bwMode="auto">
            <a:xfrm>
              <a:off x="4035757" y="2544930"/>
              <a:ext cx="7606846" cy="274196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E44E3DB-6C5E-1840-90EB-B885D3FF6018}"/>
              </a:ext>
            </a:extLst>
          </p:cNvPr>
          <p:cNvSpPr/>
          <p:nvPr/>
        </p:nvSpPr>
        <p:spPr bwMode="auto">
          <a:xfrm>
            <a:off x="7705407" y="4699012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0AF02C-CAEF-254E-A37A-339488DC9A3B}"/>
              </a:ext>
            </a:extLst>
          </p:cNvPr>
          <p:cNvSpPr/>
          <p:nvPr/>
        </p:nvSpPr>
        <p:spPr bwMode="auto">
          <a:xfrm>
            <a:off x="7945819" y="4031822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F6327AF-C00E-8F41-A5DC-B867B5A1CB84}"/>
              </a:ext>
            </a:extLst>
          </p:cNvPr>
          <p:cNvCxnSpPr>
            <a:cxnSpLocks/>
          </p:cNvCxnSpPr>
          <p:nvPr/>
        </p:nvCxnSpPr>
        <p:spPr bwMode="auto">
          <a:xfrm flipV="1">
            <a:off x="6668814" y="4083274"/>
            <a:ext cx="1277005" cy="85133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A941201-326A-8F4B-B7E6-236FDA436406}"/>
              </a:ext>
            </a:extLst>
          </p:cNvPr>
          <p:cNvCxnSpPr>
            <a:cxnSpLocks/>
          </p:cNvCxnSpPr>
          <p:nvPr/>
        </p:nvCxnSpPr>
        <p:spPr bwMode="auto">
          <a:xfrm>
            <a:off x="7315196" y="4745425"/>
            <a:ext cx="36260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2549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from streams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540" y="3073401"/>
            <a:ext cx="6216314" cy="44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 dirty="0">
                <a:solidFill>
                  <a:srgbClr val="00A6D6"/>
                </a:solidFill>
                <a:latin typeface="Arial"/>
              </a:rPr>
              <a:t>Finding adversarial examples</a:t>
            </a:r>
            <a:endParaRPr lang="en-US" sz="5120" spc="-1" dirty="0"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2133" spc="-1" dirty="0">
                <a:latin typeface="Arial"/>
              </a:rPr>
              <a:t>f mis-classifies a modified x generally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2133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2133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2133" spc="-1" dirty="0">
              <a:latin typeface="Arial"/>
            </a:endParaRPr>
          </a:p>
          <a:p>
            <a:pPr marL="512">
              <a:spcBef>
                <a:spcPts val="798"/>
              </a:spcBef>
              <a:buClr>
                <a:srgbClr val="00A6D6"/>
              </a:buClr>
            </a:pPr>
            <a:r>
              <a:rPr lang="en-US" sz="3200" spc="-1" dirty="0">
                <a:latin typeface="Arial"/>
              </a:rPr>
              <a:t>f classifies a modified x as a given target class </a:t>
            </a:r>
            <a:r>
              <a:rPr lang="en-US" sz="3200" spc="-1" dirty="0" err="1">
                <a:latin typeface="Arial"/>
              </a:rPr>
              <a:t>yt</a:t>
            </a:r>
            <a:endParaRPr lang="en-US" sz="3200" spc="-1" dirty="0">
              <a:latin typeface="Arial"/>
            </a:endParaRPr>
          </a:p>
        </p:txBody>
      </p:sp>
      <p:pic>
        <p:nvPicPr>
          <p:cNvPr id="279" name="Picture 278"/>
          <p:cNvPicPr/>
          <p:nvPr/>
        </p:nvPicPr>
        <p:blipFill>
          <a:blip r:embed="rId2"/>
          <a:stretch/>
        </p:blipFill>
        <p:spPr>
          <a:xfrm>
            <a:off x="5436416" y="4764288"/>
            <a:ext cx="4552192" cy="783872"/>
          </a:xfrm>
          <a:prstGeom prst="rect">
            <a:avLst/>
          </a:prstGeom>
          <a:ln>
            <a:noFill/>
          </a:ln>
        </p:spPr>
      </p:pic>
      <p:pic>
        <p:nvPicPr>
          <p:cNvPr id="280" name="Picture 279"/>
          <p:cNvPicPr/>
          <p:nvPr/>
        </p:nvPicPr>
        <p:blipFill>
          <a:blip r:embed="rId3"/>
          <a:stretch/>
        </p:blipFill>
        <p:spPr>
          <a:xfrm>
            <a:off x="2902528" y="2884224"/>
            <a:ext cx="9370112" cy="3760128"/>
          </a:xfrm>
          <a:prstGeom prst="rect">
            <a:avLst/>
          </a:prstGeom>
          <a:ln>
            <a:noFill/>
          </a:ln>
        </p:spPr>
      </p:pic>
      <p:sp>
        <p:nvSpPr>
          <p:cNvPr id="281" name="TextShape 3"/>
          <p:cNvSpPr txBox="1"/>
          <p:nvPr/>
        </p:nvSpPr>
        <p:spPr>
          <a:xfrm>
            <a:off x="2526208" y="7805568"/>
            <a:ext cx="2710528" cy="330752"/>
          </a:xfrm>
          <a:prstGeom prst="rect">
            <a:avLst/>
          </a:prstGeom>
          <a:noFill/>
          <a:ln>
            <a:noFill/>
          </a:ln>
        </p:spPr>
        <p:txBody>
          <a:bodyPr lIns="128000" tIns="64000" rIns="128000" bIns="64000"/>
          <a:lstStyle/>
          <a:p>
            <a:r>
              <a:rPr lang="en-US" sz="1422" spc="-1">
                <a:latin typeface="Arial"/>
                <a:hlinkClick r:id="rId4"/>
              </a:rPr>
              <a:t>https://arxiv.org/abs/1412.6572</a:t>
            </a:r>
            <a:endParaRPr lang="en-US" sz="1422" spc="-1">
              <a:latin typeface="Arial"/>
            </a:endParaRPr>
          </a:p>
        </p:txBody>
      </p:sp>
      <p:sp>
        <p:nvSpPr>
          <p:cNvPr id="282" name="TextShape 4"/>
          <p:cNvSpPr txBox="1"/>
          <p:nvPr/>
        </p:nvSpPr>
        <p:spPr>
          <a:xfrm>
            <a:off x="5462528" y="7430272"/>
            <a:ext cx="6629376" cy="1008128"/>
          </a:xfrm>
          <a:prstGeom prst="rect">
            <a:avLst/>
          </a:prstGeom>
          <a:noFill/>
          <a:ln>
            <a:noFill/>
          </a:ln>
        </p:spPr>
        <p:txBody>
          <a:bodyPr lIns="128000" tIns="64000" rIns="128000" bIns="64000"/>
          <a:lstStyle/>
          <a:p>
            <a:r>
              <a:rPr lang="en-US" sz="1707" b="1" spc="-1">
                <a:latin typeface="Arial"/>
              </a:rPr>
              <a:t>Explaining and Harnessing Adversarial Examples</a:t>
            </a:r>
          </a:p>
          <a:p>
            <a:r>
              <a:rPr lang="en-US" sz="1707" spc="-1">
                <a:latin typeface="Arial"/>
                <a:hlinkClick r:id="rId5"/>
              </a:rPr>
              <a:t>Ian J. Goodfellow</a:t>
            </a:r>
            <a:r>
              <a:rPr lang="en-US" sz="1707" spc="-1">
                <a:latin typeface="Arial"/>
              </a:rPr>
              <a:t>, </a:t>
            </a:r>
            <a:r>
              <a:rPr lang="en-US" sz="1707" spc="-1">
                <a:latin typeface="Arial"/>
                <a:hlinkClick r:id="rId6"/>
              </a:rPr>
              <a:t>Jonathon Shlens</a:t>
            </a:r>
            <a:r>
              <a:rPr lang="en-US" sz="1707" spc="-1">
                <a:latin typeface="Arial"/>
              </a:rPr>
              <a:t>, </a:t>
            </a:r>
            <a:r>
              <a:rPr lang="en-US" sz="1707" spc="-1">
                <a:latin typeface="Arial"/>
                <a:hlinkClick r:id="rId7"/>
              </a:rPr>
              <a:t>Christian Szegedy</a:t>
            </a:r>
            <a:endParaRPr lang="en-US" sz="1707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505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Finding adversarial examples</a:t>
            </a:r>
            <a:endParaRPr lang="en-US" sz="5120" spc="-1">
              <a:latin typeface="Arial"/>
            </a:endParaRPr>
          </a:p>
        </p:txBody>
      </p:sp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5436416" y="4764288"/>
            <a:ext cx="4552192" cy="783872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382656" y="6681216"/>
            <a:ext cx="4669952" cy="7987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995648" y="2754688"/>
            <a:ext cx="6859776" cy="5775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744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Taking a step back: ML Systems</a:t>
            </a:r>
            <a:endParaRPr lang="en-US" sz="5120" spc="-1"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 algn="l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In CDA, we build classifiers that </a:t>
            </a:r>
            <a:r>
              <a:rPr lang="en-US" sz="3413" spc="-1" dirty="0">
                <a:solidFill>
                  <a:srgbClr val="7030A0"/>
                </a:solidFill>
                <a:latin typeface="Arial"/>
              </a:rPr>
              <a:t>minimize</a:t>
            </a:r>
            <a:r>
              <a:rPr lang="en-US" sz="3413" spc="-1" dirty="0">
                <a:latin typeface="Arial"/>
              </a:rPr>
              <a:t> </a:t>
            </a:r>
            <a:r>
              <a:rPr lang="en-US" sz="3413" spc="-1" dirty="0">
                <a:solidFill>
                  <a:srgbClr val="7030A0"/>
                </a:solidFill>
                <a:latin typeface="Arial"/>
              </a:rPr>
              <a:t>empirical risk</a:t>
            </a:r>
            <a:r>
              <a:rPr lang="en-US" sz="3413" spc="-1" dirty="0">
                <a:latin typeface="Arial"/>
              </a:rPr>
              <a:t>, i.e. for </a:t>
            </a:r>
          </a:p>
          <a:p>
            <a:pPr marL="487928" indent="-487416" algn="l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413" spc="-1" dirty="0">
              <a:latin typeface="Arial"/>
            </a:endParaRPr>
          </a:p>
          <a:p>
            <a:pPr marL="487928" indent="-487416" algn="l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data x with label y from distribution D</a:t>
            </a:r>
          </a:p>
          <a:p>
            <a:pPr marL="487928" indent="-487416" algn="l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our classifier f parameterized by     makes the fewest mistakes as measured by a loss L</a:t>
            </a:r>
          </a:p>
          <a:p>
            <a:pPr marL="487928" indent="-487416" algn="l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e.g. for classification with a 0-1 loss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4266522" y="7249024"/>
            <a:ext cx="5421568" cy="1270784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9341466" y="5405568"/>
            <a:ext cx="346624" cy="4336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338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Taking a step back: ML Systems</a:t>
            </a:r>
            <a:endParaRPr lang="en-US" sz="5120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9394176" y="5166720"/>
            <a:ext cx="346624" cy="433664"/>
          </a:xfrm>
          <a:prstGeom prst="rect">
            <a:avLst/>
          </a:prstGeom>
          <a:ln>
            <a:noFill/>
          </a:ln>
        </p:spPr>
      </p:pic>
      <p:pic>
        <p:nvPicPr>
          <p:cNvPr id="268" name="Picture 267"/>
          <p:cNvPicPr/>
          <p:nvPr/>
        </p:nvPicPr>
        <p:blipFill>
          <a:blip r:embed="rId3"/>
          <a:stretch/>
        </p:blipFill>
        <p:spPr>
          <a:xfrm>
            <a:off x="4096000" y="2550912"/>
            <a:ext cx="6014464" cy="56350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1595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Taking a step back</a:t>
            </a:r>
            <a:endParaRPr lang="en-US" sz="5120" spc="-1"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>
                <a:latin typeface="Arial"/>
              </a:rPr>
              <a:t>Empirical risk (as seen in training) approximates</a:t>
            </a:r>
            <a:br>
              <a:rPr sz="5120"/>
            </a:br>
            <a:r>
              <a:rPr lang="en-US" sz="3413" spc="-1">
                <a:latin typeface="Arial"/>
              </a:rPr>
              <a:t>risk on real distribution</a:t>
            </a: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endParaRPr lang="en-US" sz="3413" spc="-1">
              <a:latin typeface="Arial"/>
            </a:endParaRP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>
                <a:latin typeface="Arial"/>
              </a:rPr>
              <a:t>therefore learning the parameters that minimize it give a good model</a:t>
            </a: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>
                <a:latin typeface="Arial"/>
              </a:rPr>
              <a:t> </a:t>
            </a:r>
          </a:p>
        </p:txBody>
      </p:sp>
      <p:pic>
        <p:nvPicPr>
          <p:cNvPr id="271" name="Picture 270"/>
          <p:cNvPicPr/>
          <p:nvPr/>
        </p:nvPicPr>
        <p:blipFill>
          <a:blip r:embed="rId2"/>
          <a:stretch/>
        </p:blipFill>
        <p:spPr>
          <a:xfrm>
            <a:off x="3741184" y="6585984"/>
            <a:ext cx="7362560" cy="922624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3"/>
          <a:stretch/>
        </p:blipFill>
        <p:spPr>
          <a:xfrm>
            <a:off x="3665920" y="4354176"/>
            <a:ext cx="7107072" cy="555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1642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Finding adversarial examples</a:t>
            </a:r>
            <a:endParaRPr lang="en-US" sz="5120" spc="-1"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129" spc="-1" dirty="0">
                <a:latin typeface="Arial"/>
              </a:rPr>
              <a:t>Given an f minimizing the risk, and a starting point x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129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129" spc="-1" dirty="0">
                <a:latin typeface="Arial"/>
              </a:rPr>
              <a:t>f mis-classifies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129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129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129" spc="-1" dirty="0">
                <a:latin typeface="Arial"/>
              </a:rPr>
              <a:t>f classifies as desired target class t</a:t>
            </a:r>
          </a:p>
        </p:txBody>
      </p:sp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5436416" y="4764288"/>
            <a:ext cx="4552192" cy="783872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5382656" y="6681216"/>
            <a:ext cx="4669952" cy="79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016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5120" spc="-1" dirty="0"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2309120" y="2655872"/>
            <a:ext cx="3801394" cy="5472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3462" indent="-742950">
              <a:spcBef>
                <a:spcPts val="798"/>
              </a:spcBef>
              <a:buClr>
                <a:srgbClr val="00A6D6"/>
              </a:buClr>
              <a:buFont typeface="+mj-lt"/>
              <a:buAutoNum type="arabicPeriod"/>
            </a:pPr>
            <a:r>
              <a:rPr lang="en-US" sz="3982" spc="-1" dirty="0">
                <a:latin typeface="Arial"/>
              </a:rPr>
              <a:t>poisoning attack at training time</a:t>
            </a:r>
            <a:br>
              <a:rPr sz="5120" dirty="0"/>
            </a:br>
            <a:endParaRPr lang="en-US" sz="3982" spc="-1" dirty="0">
              <a:latin typeface="Arial"/>
            </a:endParaRPr>
          </a:p>
          <a:p>
            <a:pPr marL="743462" indent="-742950">
              <a:spcBef>
                <a:spcPts val="798"/>
              </a:spcBef>
              <a:buClr>
                <a:srgbClr val="00A6D6"/>
              </a:buClr>
              <a:buFont typeface="+mj-lt"/>
              <a:buAutoNum type="arabicPeriod"/>
            </a:pPr>
            <a:r>
              <a:rPr lang="en-US" sz="3982" spc="-1" dirty="0">
                <a:latin typeface="Arial"/>
              </a:rPr>
              <a:t>adversarial samples at deployment</a:t>
            </a:r>
          </a:p>
          <a:p>
            <a:pPr marL="512">
              <a:spcBef>
                <a:spcPts val="798"/>
              </a:spcBef>
              <a:buClr>
                <a:srgbClr val="00A6D6"/>
              </a:buClr>
            </a:pPr>
            <a:br>
              <a:rPr sz="5120" dirty="0"/>
            </a:br>
            <a:r>
              <a:rPr lang="en-US" sz="2133" i="1" spc="-1" dirty="0">
                <a:latin typeface="Arial"/>
              </a:rPr>
              <a:t>Huang et al </a:t>
            </a:r>
            <a:endParaRPr lang="en-US" sz="2133" spc="-1" dirty="0">
              <a:latin typeface="Arial"/>
            </a:endParaRPr>
          </a:p>
          <a:p>
            <a:pPr marL="512">
              <a:spcBef>
                <a:spcPts val="798"/>
              </a:spcBef>
              <a:buClr>
                <a:srgbClr val="00A6D6"/>
              </a:buClr>
            </a:pPr>
            <a:r>
              <a:rPr lang="en-US" sz="2133" i="1" spc="-1" dirty="0">
                <a:latin typeface="Arial"/>
              </a:rPr>
              <a:t>Adversarial Machine Learning</a:t>
            </a:r>
            <a:endParaRPr lang="en-US" sz="2133" spc="-1" dirty="0">
              <a:latin typeface="Arial"/>
            </a:endParaRPr>
          </a:p>
        </p:txBody>
      </p:sp>
      <p:pic>
        <p:nvPicPr>
          <p:cNvPr id="257" name="Picture 256"/>
          <p:cNvPicPr/>
          <p:nvPr/>
        </p:nvPicPr>
        <p:blipFill>
          <a:blip r:embed="rId3"/>
          <a:stretch/>
        </p:blipFill>
        <p:spPr>
          <a:xfrm>
            <a:off x="6008914" y="2220686"/>
            <a:ext cx="6678446" cy="660427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2E680-EE03-A341-8136-EAF13A5E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/>
              <a:t>Different attacks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834999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ML Systems are in an Arms Race</a:t>
            </a:r>
            <a:endParaRPr lang="en-US" sz="5120" spc="-1"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2360320" y="2655872"/>
            <a:ext cx="9904128" cy="547225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Build the right model for the correct task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Need to continuously </a:t>
            </a:r>
            <a:r>
              <a:rPr lang="en-US" sz="3982" b="1" spc="-1" dirty="0">
                <a:solidFill>
                  <a:srgbClr val="7030A0"/>
                </a:solidFill>
                <a:latin typeface="Arial"/>
              </a:rPr>
              <a:t>update</a:t>
            </a:r>
            <a:r>
              <a:rPr lang="en-US" sz="3982" spc="-1" dirty="0">
                <a:latin typeface="Arial"/>
              </a:rPr>
              <a:t> models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Attackers will attack the </a:t>
            </a:r>
            <a:r>
              <a:rPr lang="en-US" sz="3982" b="1" spc="-1" dirty="0">
                <a:solidFill>
                  <a:srgbClr val="7030A0"/>
                </a:solidFill>
                <a:latin typeface="Arial"/>
              </a:rPr>
              <a:t>purpose</a:t>
            </a:r>
            <a:r>
              <a:rPr lang="en-US" sz="3982" spc="-1" dirty="0">
                <a:latin typeface="Arial"/>
              </a:rPr>
              <a:t> of your model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Yet, there is another class of attacks: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attacking the </a:t>
            </a:r>
            <a:r>
              <a:rPr lang="en-US" sz="3982" b="1" spc="-1" dirty="0">
                <a:solidFill>
                  <a:srgbClr val="7030A0"/>
                </a:solidFill>
                <a:latin typeface="Arial"/>
              </a:rPr>
              <a:t>model itself</a:t>
            </a:r>
            <a:r>
              <a:rPr lang="en-US" sz="3982" spc="-1" dirty="0">
                <a:solidFill>
                  <a:srgbClr val="7030A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31229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 dirty="0">
                <a:solidFill>
                  <a:srgbClr val="00A6D6"/>
                </a:solidFill>
                <a:latin typeface="Arial"/>
              </a:rPr>
              <a:t>ML Arms race</a:t>
            </a:r>
            <a:endParaRPr lang="en-US" sz="5120" spc="-1" dirty="0"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Example: beating the spam filter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413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Spam filters on normal emails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Indicative words: cheap, sale, now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Spammers use intentional misspellings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Indicative words change: cheep, sal3, n0w</a:t>
            </a: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solidFill>
                  <a:srgbClr val="7030A0"/>
                </a:solidFill>
                <a:latin typeface="Arial"/>
              </a:rPr>
              <a:t>iterative process!</a:t>
            </a:r>
          </a:p>
        </p:txBody>
      </p:sp>
    </p:spTree>
    <p:extLst>
      <p:ext uri="{BB962C8B-B14F-4D97-AF65-F5344CB8AC3E}">
        <p14:creationId xmlns:p14="http://schemas.microsoft.com/office/powerpoint/2010/main" val="2615287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Application to CDA</a:t>
            </a:r>
            <a:endParaRPr lang="en-US" sz="5120" spc="-1"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2508288" y="2926720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There are often restrictions, such as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560" spc="-1" dirty="0">
                <a:latin typeface="Arial"/>
              </a:rPr>
              <a:t>semantic constraints: preserve function/meaning of sample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560" spc="-1" dirty="0">
                <a:latin typeface="Arial"/>
              </a:rPr>
              <a:t>cost of modifications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560" spc="-1" dirty="0">
                <a:latin typeface="Arial"/>
              </a:rPr>
              <a:t>threat model  </a:t>
            </a: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endParaRPr lang="en-US" sz="3413" spc="-1" dirty="0">
              <a:latin typeface="Arial"/>
            </a:endParaRPr>
          </a:p>
          <a:p>
            <a:pPr marL="487928" indent="-487416">
              <a:spcBef>
                <a:spcPts val="2015"/>
              </a:spcBef>
              <a:buClr>
                <a:srgbClr val="00A6D6"/>
              </a:buClr>
              <a:buFont typeface="Arial"/>
              <a:buChar char="•"/>
            </a:pPr>
            <a:r>
              <a:rPr lang="en-US" sz="3413" spc="-1" dirty="0">
                <a:latin typeface="Arial"/>
              </a:rPr>
              <a:t>Example: Malware classification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Extract system calls from binaries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Use binary “call used”/”call not used” vector</a:t>
            </a:r>
          </a:p>
        </p:txBody>
      </p:sp>
    </p:spTree>
    <p:extLst>
      <p:ext uri="{BB962C8B-B14F-4D97-AF65-F5344CB8AC3E}">
        <p14:creationId xmlns:p14="http://schemas.microsoft.com/office/powerpoint/2010/main" val="4258973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ML algorithms are greedy and use data to estimate statistics</a:t>
            </a:r>
          </a:p>
          <a:p>
            <a:endParaRPr lang="en-US" dirty="0"/>
          </a:p>
          <a:p>
            <a:r>
              <a:rPr lang="en-US" dirty="0"/>
              <a:t>For every greedy step:</a:t>
            </a:r>
          </a:p>
          <a:p>
            <a:pPr lvl="1"/>
            <a:r>
              <a:rPr lang="en-US" dirty="0"/>
              <a:t>Wait till </a:t>
            </a:r>
            <a:r>
              <a:rPr lang="en-US" dirty="0">
                <a:solidFill>
                  <a:srgbClr val="008000"/>
                </a:solidFill>
              </a:rPr>
              <a:t>sufficient data </a:t>
            </a:r>
            <a:r>
              <a:rPr lang="en-US" dirty="0"/>
              <a:t>is available</a:t>
            </a:r>
          </a:p>
          <a:p>
            <a:pPr lvl="2"/>
            <a:r>
              <a:rPr lang="en-US" dirty="0"/>
              <a:t>use sampling, hashing, sketching if possible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FF0000"/>
                </a:solidFill>
              </a:rPr>
              <a:t>statistics</a:t>
            </a:r>
            <a:r>
              <a:rPr lang="en-US" dirty="0"/>
              <a:t> with high certainty</a:t>
            </a:r>
          </a:p>
          <a:p>
            <a:pPr lvl="1"/>
            <a:r>
              <a:rPr lang="en-US" dirty="0"/>
              <a:t>Perform greedy steps with </a:t>
            </a:r>
            <a:r>
              <a:rPr lang="en-US" dirty="0">
                <a:solidFill>
                  <a:srgbClr val="FF0000"/>
                </a:solidFill>
              </a:rPr>
              <a:t>high certainty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1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C1D36-B234-394E-8E4C-DFFBB71A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85" y="3745950"/>
            <a:ext cx="10489862" cy="407106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63FD1F-18E8-2A43-8893-97FD1BF7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Lab 4</a:t>
            </a:r>
          </a:p>
        </p:txBody>
      </p:sp>
    </p:spTree>
    <p:extLst>
      <p:ext uri="{BB962C8B-B14F-4D97-AF65-F5344CB8AC3E}">
        <p14:creationId xmlns:p14="http://schemas.microsoft.com/office/powerpoint/2010/main" val="4159216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0A6706-37D6-0743-81FA-3CAB1401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B9744-129A-DF4A-B978-49C13C1F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510" y="2851152"/>
            <a:ext cx="6301359" cy="108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FCEE8-8D77-224B-95E5-050674A9299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65404" y="5178220"/>
            <a:ext cx="5421568" cy="1270784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34355-A92B-B346-8614-4C47D23820A5}"/>
              </a:ext>
            </a:extLst>
          </p:cNvPr>
          <p:cNvSpPr txBox="1"/>
          <p:nvPr/>
        </p:nvSpPr>
        <p:spPr>
          <a:xfrm>
            <a:off x="2412836" y="2095521"/>
            <a:ext cx="826219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find a model that minimizes expected loss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3EC1-32A7-4040-93DA-6E3FA4ABA3AE}"/>
              </a:ext>
            </a:extLst>
          </p:cNvPr>
          <p:cNvSpPr txBox="1"/>
          <p:nvPr/>
        </p:nvSpPr>
        <p:spPr>
          <a:xfrm>
            <a:off x="2412836" y="4250334"/>
            <a:ext cx="722345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loss can be the error count/accuracy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72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C71515-3C67-FD40-BF34-368EBD6E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malware will be modified…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C5F69-21A7-3B48-A043-FF6296FA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27" y="1696166"/>
            <a:ext cx="7849455" cy="6361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D19ED-FB8A-144E-9B22-E8E12B29CD73}"/>
              </a:ext>
            </a:extLst>
          </p:cNvPr>
          <p:cNvSpPr txBox="1"/>
          <p:nvPr/>
        </p:nvSpPr>
        <p:spPr>
          <a:xfrm>
            <a:off x="3284631" y="8057434"/>
            <a:ext cx="9209572" cy="114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…by adding system calls</a:t>
            </a:r>
          </a:p>
          <a:p>
            <a:pPr algn="ctr"/>
            <a:r>
              <a:rPr lang="en-US" sz="3413" dirty="0">
                <a:solidFill>
                  <a:srgbClr val="7030A0"/>
                </a:solidFill>
              </a:rPr>
              <a:t>this can be done without changing its </a:t>
            </a:r>
            <a:r>
              <a:rPr lang="en-US" sz="3413" dirty="0">
                <a:solidFill>
                  <a:srgbClr val="FF0000"/>
                </a:solidFill>
              </a:rPr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69902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B456-EC58-9746-8E9F-40F85A84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a Neural 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46D77-1FE8-4D45-ADB3-630844B9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031" y="1240397"/>
            <a:ext cx="6772919" cy="6401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8842E-C6CF-8240-AEE0-F5371CA000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196205" y="8552069"/>
            <a:ext cx="6268570" cy="89960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0FC9E-68EE-9D48-9AAD-43AB86B9698D}"/>
              </a:ext>
            </a:extLst>
          </p:cNvPr>
          <p:cNvSpPr txBox="1"/>
          <p:nvPr/>
        </p:nvSpPr>
        <p:spPr>
          <a:xfrm>
            <a:off x="5579849" y="7895479"/>
            <a:ext cx="35012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simply maximize: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94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B456-EC58-9746-8E9F-40F85A84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a Neural 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46D77-1FE8-4D45-ADB3-630844B9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031" y="1240397"/>
            <a:ext cx="6772919" cy="6401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8842E-C6CF-8240-AEE0-F5371CA000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196205" y="8552069"/>
            <a:ext cx="6268570" cy="89960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0FC9E-68EE-9D48-9AAD-43AB86B9698D}"/>
              </a:ext>
            </a:extLst>
          </p:cNvPr>
          <p:cNvSpPr txBox="1"/>
          <p:nvPr/>
        </p:nvSpPr>
        <p:spPr>
          <a:xfrm>
            <a:off x="5579849" y="7895479"/>
            <a:ext cx="35012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simply maximize: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45776C-1FC6-A644-B64A-1E4F9C2DD423}"/>
              </a:ext>
            </a:extLst>
          </p:cNvPr>
          <p:cNvSpPr/>
          <p:nvPr/>
        </p:nvSpPr>
        <p:spPr bwMode="auto">
          <a:xfrm>
            <a:off x="3083886" y="5129046"/>
            <a:ext cx="8171628" cy="2639509"/>
          </a:xfrm>
          <a:prstGeom prst="roundRect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Note the difference: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E088E-20EC-3344-923B-97EC29D7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06" y="6210351"/>
            <a:ext cx="6301359" cy="10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1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73E32-08E7-4145-8912-878F5FE6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FC666-8694-B949-8A38-8565F6B1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169" y="2356523"/>
            <a:ext cx="10332079" cy="4527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7D24-5E65-C24D-AF0E-4699FCD7F681}"/>
              </a:ext>
            </a:extLst>
          </p:cNvPr>
          <p:cNvSpPr/>
          <p:nvPr/>
        </p:nvSpPr>
        <p:spPr bwMode="auto">
          <a:xfrm>
            <a:off x="2191026" y="4424460"/>
            <a:ext cx="10700689" cy="2544417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6ED4E-DE34-1448-8431-8C25165BE48C}"/>
              </a:ext>
            </a:extLst>
          </p:cNvPr>
          <p:cNvSpPr txBox="1"/>
          <p:nvPr/>
        </p:nvSpPr>
        <p:spPr>
          <a:xfrm>
            <a:off x="2625707" y="7244106"/>
            <a:ext cx="997099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 err="1">
                <a:solidFill>
                  <a:srgbClr val="7030A0"/>
                </a:solidFill>
              </a:rPr>
              <a:t>dFGSM</a:t>
            </a:r>
            <a:r>
              <a:rPr lang="en-US" sz="3413" baseline="30000" dirty="0" err="1">
                <a:solidFill>
                  <a:srgbClr val="7030A0"/>
                </a:solidFill>
              </a:rPr>
              <a:t>k</a:t>
            </a:r>
            <a:r>
              <a:rPr lang="en-US" sz="3413" dirty="0">
                <a:solidFill>
                  <a:srgbClr val="7030A0"/>
                </a:solidFill>
              </a:rPr>
              <a:t> = deterministic Fast Gradient Sign Method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80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4981-ECB7-5F4D-B4F9-08BFBB14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6B3828-73DF-E044-8B2D-4E6F17A5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92" y="3673925"/>
            <a:ext cx="7595999" cy="75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01AFD-D0F5-A746-BAF5-50C3FA96437C}"/>
              </a:ext>
            </a:extLst>
          </p:cNvPr>
          <p:cNvSpPr txBox="1"/>
          <p:nvPr/>
        </p:nvSpPr>
        <p:spPr>
          <a:xfrm>
            <a:off x="2362229" y="2506908"/>
            <a:ext cx="368402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iteratively update: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FAC9A8-1783-2745-B5D8-B7888D9EA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40" y="6109686"/>
            <a:ext cx="6076154" cy="31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E3692-E8C8-2642-A991-7D8A5C7AA9C5}"/>
              </a:ext>
            </a:extLst>
          </p:cNvPr>
          <p:cNvSpPr txBox="1"/>
          <p:nvPr/>
        </p:nvSpPr>
        <p:spPr>
          <a:xfrm>
            <a:off x="2204911" y="4876800"/>
            <a:ext cx="706956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a form of gradient descend/ascend</a:t>
            </a:r>
          </a:p>
        </p:txBody>
      </p:sp>
    </p:spTree>
    <p:extLst>
      <p:ext uri="{BB962C8B-B14F-4D97-AF65-F5344CB8AC3E}">
        <p14:creationId xmlns:p14="http://schemas.microsoft.com/office/powerpoint/2010/main" val="4239746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0A6706-37D6-0743-81FA-3CAB1401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problem: defense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C0FFD-0F27-A844-868E-D1DE1B83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510" y="2851152"/>
            <a:ext cx="6301359" cy="108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EFF49-DABB-3740-8879-1415AE2C287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65404" y="5040947"/>
            <a:ext cx="5421568" cy="127078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42C57B-B9A0-4340-86CD-C47E28E39E06}"/>
              </a:ext>
            </a:extLst>
          </p:cNvPr>
          <p:cNvSpPr txBox="1"/>
          <p:nvPr/>
        </p:nvSpPr>
        <p:spPr>
          <a:xfrm>
            <a:off x="2412836" y="2095521"/>
            <a:ext cx="826219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find a model that minimizes expected loss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79D7F-B892-7D4A-955B-7CB4C2C03473}"/>
              </a:ext>
            </a:extLst>
          </p:cNvPr>
          <p:cNvSpPr txBox="1"/>
          <p:nvPr/>
        </p:nvSpPr>
        <p:spPr>
          <a:xfrm>
            <a:off x="2367275" y="4247085"/>
            <a:ext cx="537358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loss can be the error count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2F988-2CE0-2649-8491-AD94E6602176}"/>
              </a:ext>
            </a:extLst>
          </p:cNvPr>
          <p:cNvSpPr txBox="1"/>
          <p:nvPr/>
        </p:nvSpPr>
        <p:spPr>
          <a:xfrm>
            <a:off x="2393628" y="6449005"/>
            <a:ext cx="698460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subject to adversarial modifications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82962-FD2A-E94D-8A27-AB3F372F1D0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196207" y="7094726"/>
            <a:ext cx="6268570" cy="899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382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2CF7-FFE5-7C41-BE01-E7B9DFDE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min-max optimization problem</a:t>
            </a:r>
          </a:p>
        </p:txBody>
      </p:sp>
      <p:pic>
        <p:nvPicPr>
          <p:cNvPr id="2052" name="Picture 4" descr="Image result for saddle point optimization">
            <a:extLst>
              <a:ext uri="{FF2B5EF4-FFF2-40B4-BE49-F238E27FC236}">
                <a16:creationId xmlns:a16="http://schemas.microsoft.com/office/drawing/2014/main" id="{75AFBBD4-FBF1-304E-859B-E83A6B492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704" y="2952200"/>
            <a:ext cx="7243573" cy="56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EA19A-8DCB-4944-9E2B-0601640DFFCC}"/>
              </a:ext>
            </a:extLst>
          </p:cNvPr>
          <p:cNvSpPr txBox="1"/>
          <p:nvPr/>
        </p:nvSpPr>
        <p:spPr>
          <a:xfrm>
            <a:off x="4421682" y="8607480"/>
            <a:ext cx="581761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aka saddle point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A57A6-2926-E240-BD9D-C4E79574D3E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323146" y="1280225"/>
            <a:ext cx="8010792" cy="20307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095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7E-287F-0849-9EA9-4F58D91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5DDE4-66FF-464D-B6F7-C6D87016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74" y="3717677"/>
            <a:ext cx="10818627" cy="6035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1D197-CF8A-0848-A107-CE619E2B1648}"/>
              </a:ext>
            </a:extLst>
          </p:cNvPr>
          <p:cNvSpPr/>
          <p:nvPr/>
        </p:nvSpPr>
        <p:spPr bwMode="auto">
          <a:xfrm>
            <a:off x="2165393" y="7113699"/>
            <a:ext cx="10818625" cy="2795393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71CDF-CC24-A045-8370-C02E0A05943C}"/>
              </a:ext>
            </a:extLst>
          </p:cNvPr>
          <p:cNvSpPr txBox="1"/>
          <p:nvPr/>
        </p:nvSpPr>
        <p:spPr>
          <a:xfrm>
            <a:off x="4838963" y="8511395"/>
            <a:ext cx="551304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at least, that is the intuition</a:t>
            </a:r>
          </a:p>
        </p:txBody>
      </p:sp>
    </p:spTree>
    <p:extLst>
      <p:ext uri="{BB962C8B-B14F-4D97-AF65-F5344CB8AC3E}">
        <p14:creationId xmlns:p14="http://schemas.microsoft.com/office/powerpoint/2010/main" val="347384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Sufficient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8000"/>
                </a:solidFill>
              </a:rPr>
              <a:t>“no other statistic that can be calculated from the same sample provides any additional information as to the value of the parameter”</a:t>
            </a:r>
          </a:p>
          <a:p>
            <a:endParaRPr lang="en-US" dirty="0"/>
          </a:p>
          <a:p>
            <a:r>
              <a:rPr lang="en-US" dirty="0"/>
              <a:t>For example, the sample mean is a sufficient statistics for the expected value of normally distributed data</a:t>
            </a:r>
          </a:p>
          <a:p>
            <a:endParaRPr lang="en-US" dirty="0"/>
          </a:p>
          <a:p>
            <a:r>
              <a:rPr lang="en-US" dirty="0"/>
              <a:t>For Decision Trees, we need e.g. GINI index:</a:t>
            </a:r>
          </a:p>
          <a:p>
            <a:pPr lvl="1"/>
            <a:r>
              <a:rPr lang="en-US" dirty="0"/>
              <a:t>G() = 2 * (n+ / n) * (n- / n)</a:t>
            </a:r>
          </a:p>
          <a:p>
            <a:pPr lvl="1"/>
            <a:r>
              <a:rPr lang="en-US" dirty="0"/>
              <a:t>i.e., estimates of n, n+, and n-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7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7E-287F-0849-9EA9-4F58D91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5DDE4-66FF-464D-B6F7-C6D87016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74" y="3717677"/>
            <a:ext cx="10818627" cy="6035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1D197-CF8A-0848-A107-CE619E2B1648}"/>
              </a:ext>
            </a:extLst>
          </p:cNvPr>
          <p:cNvSpPr/>
          <p:nvPr/>
        </p:nvSpPr>
        <p:spPr bwMode="auto">
          <a:xfrm>
            <a:off x="2165393" y="7113699"/>
            <a:ext cx="10818625" cy="2795393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501C7-56AA-0144-8666-2BD1E9EDF7A8}"/>
              </a:ext>
            </a:extLst>
          </p:cNvPr>
          <p:cNvSpPr/>
          <p:nvPr/>
        </p:nvSpPr>
        <p:spPr bwMode="auto">
          <a:xfrm>
            <a:off x="5739744" y="3619456"/>
            <a:ext cx="10818625" cy="3899684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D2AE7-D736-F348-AE26-C92987CDE7A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4611" y="-390144"/>
            <a:ext cx="4523304" cy="92570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0194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7E-287F-0849-9EA9-4F58D91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71CDF-CC24-A045-8370-C02E0A05943C}"/>
              </a:ext>
            </a:extLst>
          </p:cNvPr>
          <p:cNvSpPr txBox="1"/>
          <p:nvPr/>
        </p:nvSpPr>
        <p:spPr>
          <a:xfrm>
            <a:off x="4831749" y="8511395"/>
            <a:ext cx="2172390" cy="617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C3DA7-4B7A-9D40-BDB5-DCBB4541C554}"/>
              </a:ext>
            </a:extLst>
          </p:cNvPr>
          <p:cNvGrpSpPr/>
          <p:nvPr/>
        </p:nvGrpSpPr>
        <p:grpSpPr>
          <a:xfrm>
            <a:off x="2144612" y="-390144"/>
            <a:ext cx="14413757" cy="10299236"/>
            <a:chOff x="1507930" y="-274320"/>
            <a:chExt cx="10134673" cy="72416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8B551D-18A9-6E4E-ABB7-1F89D01FF41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05DDE4-66FF-464D-B6F7-C6D870169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7153" y="2613991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A1D197-CF8A-0848-A107-CE619E2B1648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 dirty="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7501C7-56AA-0144-8666-2BD1E9EDF7A8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9D2AE7-D736-F348-AE26-C92987CDE7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EEA085-FC2D-E847-ADB2-3FC33BE824DD}"/>
              </a:ext>
            </a:extLst>
          </p:cNvPr>
          <p:cNvGrpSpPr/>
          <p:nvPr/>
        </p:nvGrpSpPr>
        <p:grpSpPr>
          <a:xfrm>
            <a:off x="5423395" y="-422801"/>
            <a:ext cx="14413757" cy="10299236"/>
            <a:chOff x="1507930" y="-274320"/>
            <a:chExt cx="10134673" cy="72416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7089B6-CD40-FB47-9D39-0FA8ECCE98E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4F03E09-7470-5242-8FE4-F7F196E9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3077" y="2545105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895CD42-CF27-4A40-B20B-8816533A8BD5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E8C08A-E139-1143-B92F-1920DFE0EEEC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1BD30-88DA-A64C-A51E-A35B4442F4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0DDA22C-BE6C-BB40-9CF1-FA892F4718C6}"/>
              </a:ext>
            </a:extLst>
          </p:cNvPr>
          <p:cNvSpPr/>
          <p:nvPr/>
        </p:nvSpPr>
        <p:spPr bwMode="auto">
          <a:xfrm>
            <a:off x="9387101" y="1064030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790A35-8995-394C-95EF-76154AD96D05}"/>
              </a:ext>
            </a:extLst>
          </p:cNvPr>
          <p:cNvSpPr/>
          <p:nvPr/>
        </p:nvSpPr>
        <p:spPr bwMode="auto">
          <a:xfrm>
            <a:off x="9521088" y="1588162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DF092A-96F2-5044-BB22-6B58083DC416}"/>
              </a:ext>
            </a:extLst>
          </p:cNvPr>
          <p:cNvSpPr/>
          <p:nvPr/>
        </p:nvSpPr>
        <p:spPr bwMode="auto">
          <a:xfrm>
            <a:off x="6049201" y="8212713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0890DEC-4EF7-ED4B-8794-35C29012E64A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797985" y="1674886"/>
            <a:ext cx="2727067" cy="267184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50C022EF-80DF-2E40-A39C-5243277E10FE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904366" y="1714273"/>
            <a:ext cx="3050219" cy="186796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2847DB2D-5999-A444-85E7-1BBE2F8D8DE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56569" y="6961465"/>
            <a:ext cx="2167524" cy="453200"/>
          </a:xfrm>
          <a:prstGeom prst="curvedConnector4">
            <a:avLst>
              <a:gd name="adj1" fmla="val 15910"/>
              <a:gd name="adj2" fmla="val 41695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97CD1C-D3D7-4445-BE20-E5564CDFEA1A}"/>
              </a:ext>
            </a:extLst>
          </p:cNvPr>
          <p:cNvSpPr txBox="1"/>
          <p:nvPr/>
        </p:nvSpPr>
        <p:spPr>
          <a:xfrm>
            <a:off x="2871068" y="8843617"/>
            <a:ext cx="9627957" cy="617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 there is a lot of empty space to target</a:t>
            </a:r>
          </a:p>
        </p:txBody>
      </p:sp>
    </p:spTree>
    <p:extLst>
      <p:ext uri="{BB962C8B-B14F-4D97-AF65-F5344CB8AC3E}">
        <p14:creationId xmlns:p14="http://schemas.microsoft.com/office/powerpoint/2010/main" val="2003095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7E-287F-0849-9EA9-4F58D91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71CDF-CC24-A045-8370-C02E0A05943C}"/>
              </a:ext>
            </a:extLst>
          </p:cNvPr>
          <p:cNvSpPr txBox="1"/>
          <p:nvPr/>
        </p:nvSpPr>
        <p:spPr>
          <a:xfrm>
            <a:off x="4831749" y="8511395"/>
            <a:ext cx="217239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C3DA7-4B7A-9D40-BDB5-DCBB4541C554}"/>
              </a:ext>
            </a:extLst>
          </p:cNvPr>
          <p:cNvGrpSpPr/>
          <p:nvPr/>
        </p:nvGrpSpPr>
        <p:grpSpPr>
          <a:xfrm>
            <a:off x="2144612" y="-390144"/>
            <a:ext cx="14413757" cy="10299236"/>
            <a:chOff x="1507930" y="-274320"/>
            <a:chExt cx="10134673" cy="72416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8B551D-18A9-6E4E-ABB7-1F89D01FF41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05DDE4-66FF-464D-B6F7-C6D870169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7153" y="2613991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A1D197-CF8A-0848-A107-CE619E2B1648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7501C7-56AA-0144-8666-2BD1E9EDF7A8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9D2AE7-D736-F348-AE26-C92987CDE7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EEA085-FC2D-E847-ADB2-3FC33BE824DD}"/>
              </a:ext>
            </a:extLst>
          </p:cNvPr>
          <p:cNvGrpSpPr/>
          <p:nvPr/>
        </p:nvGrpSpPr>
        <p:grpSpPr>
          <a:xfrm>
            <a:off x="5423395" y="-488115"/>
            <a:ext cx="14413757" cy="10299236"/>
            <a:chOff x="1507930" y="-274320"/>
            <a:chExt cx="10134673" cy="72416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7089B6-CD40-FB47-9D39-0FA8ECCE98E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4F03E09-7470-5242-8FE4-F7F196E9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60115" y="2591029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895CD42-CF27-4A40-B20B-8816533A8BD5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E8C08A-E139-1143-B92F-1920DFE0EEEC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1BD30-88DA-A64C-A51E-A35B4442F4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CFABD3-BB69-CF43-93DE-D3E7DACCF5B4}"/>
              </a:ext>
            </a:extLst>
          </p:cNvPr>
          <p:cNvGrpSpPr/>
          <p:nvPr/>
        </p:nvGrpSpPr>
        <p:grpSpPr>
          <a:xfrm>
            <a:off x="8827325" y="3492706"/>
            <a:ext cx="14392976" cy="6387358"/>
            <a:chOff x="1522542" y="2476219"/>
            <a:chExt cx="10120061" cy="44911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D525E3-0C61-E34A-A88C-9519DBAE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001" y="2476219"/>
              <a:ext cx="7606847" cy="42440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DF3106-5DA5-F747-96C0-1EE83F96DBE1}"/>
                </a:ext>
              </a:extLst>
            </p:cNvPr>
            <p:cNvSpPr/>
            <p:nvPr/>
          </p:nvSpPr>
          <p:spPr bwMode="auto">
            <a:xfrm>
              <a:off x="1522542" y="5001819"/>
              <a:ext cx="7606846" cy="1965511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D457AE-8D82-BC44-9564-38472946447A}"/>
                </a:ext>
              </a:extLst>
            </p:cNvPr>
            <p:cNvSpPr/>
            <p:nvPr/>
          </p:nvSpPr>
          <p:spPr bwMode="auto">
            <a:xfrm>
              <a:off x="4035757" y="2544930"/>
              <a:ext cx="7606846" cy="2741965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805A7-B7A4-9B46-93BB-C4A2E16AC95F}"/>
              </a:ext>
            </a:extLst>
          </p:cNvPr>
          <p:cNvCxnSpPr>
            <a:cxnSpLocks/>
          </p:cNvCxnSpPr>
          <p:nvPr/>
        </p:nvCxnSpPr>
        <p:spPr bwMode="auto">
          <a:xfrm flipV="1">
            <a:off x="9718099" y="2410455"/>
            <a:ext cx="2234320" cy="46003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0DDA22C-BE6C-BB40-9CF1-FA892F4718C6}"/>
              </a:ext>
            </a:extLst>
          </p:cNvPr>
          <p:cNvSpPr/>
          <p:nvPr/>
        </p:nvSpPr>
        <p:spPr bwMode="auto">
          <a:xfrm>
            <a:off x="9387101" y="1064030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790A35-8995-394C-95EF-76154AD96D05}"/>
              </a:ext>
            </a:extLst>
          </p:cNvPr>
          <p:cNvSpPr/>
          <p:nvPr/>
        </p:nvSpPr>
        <p:spPr bwMode="auto">
          <a:xfrm>
            <a:off x="9521088" y="1588162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DF092A-96F2-5044-BB22-6B58083DC416}"/>
              </a:ext>
            </a:extLst>
          </p:cNvPr>
          <p:cNvSpPr/>
          <p:nvPr/>
        </p:nvSpPr>
        <p:spPr bwMode="auto">
          <a:xfrm>
            <a:off x="6049201" y="8212713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CA9A75A-9CDA-3748-8B5F-60FB1419F4C7}"/>
              </a:ext>
            </a:extLst>
          </p:cNvPr>
          <p:cNvSpPr/>
          <p:nvPr/>
        </p:nvSpPr>
        <p:spPr bwMode="auto">
          <a:xfrm>
            <a:off x="12665885" y="1067973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0F6B4F-C588-7A4D-96AD-37A7E3E08684}"/>
              </a:ext>
            </a:extLst>
          </p:cNvPr>
          <p:cNvSpPr/>
          <p:nvPr/>
        </p:nvSpPr>
        <p:spPr bwMode="auto">
          <a:xfrm>
            <a:off x="12799872" y="1592104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957F9A-D157-A343-B0ED-6771685DDE63}"/>
              </a:ext>
            </a:extLst>
          </p:cNvPr>
          <p:cNvSpPr/>
          <p:nvPr/>
        </p:nvSpPr>
        <p:spPr bwMode="auto">
          <a:xfrm>
            <a:off x="9327985" y="8216656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191B15-3C34-BA42-B2AC-E88E41FF5E5E}"/>
              </a:ext>
            </a:extLst>
          </p:cNvPr>
          <p:cNvCxnSpPr>
            <a:cxnSpLocks/>
          </p:cNvCxnSpPr>
          <p:nvPr/>
        </p:nvCxnSpPr>
        <p:spPr bwMode="auto">
          <a:xfrm flipH="1">
            <a:off x="11929881" y="2410455"/>
            <a:ext cx="145485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20EEA6-A238-F24C-B241-F22704118BB3}"/>
              </a:ext>
            </a:extLst>
          </p:cNvPr>
          <p:cNvCxnSpPr>
            <a:cxnSpLocks/>
          </p:cNvCxnSpPr>
          <p:nvPr/>
        </p:nvCxnSpPr>
        <p:spPr bwMode="auto">
          <a:xfrm flipH="1">
            <a:off x="9718101" y="7010770"/>
            <a:ext cx="357829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21C993-215E-2048-B3E3-F5B6F41AF5C3}"/>
              </a:ext>
            </a:extLst>
          </p:cNvPr>
          <p:cNvSpPr txBox="1"/>
          <p:nvPr/>
        </p:nvSpPr>
        <p:spPr>
          <a:xfrm>
            <a:off x="2871068" y="8843617"/>
            <a:ext cx="9627957" cy="617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 there is a lot of empty space to target</a:t>
            </a:r>
          </a:p>
        </p:txBody>
      </p:sp>
    </p:spTree>
    <p:extLst>
      <p:ext uri="{BB962C8B-B14F-4D97-AF65-F5344CB8AC3E}">
        <p14:creationId xmlns:p14="http://schemas.microsoft.com/office/powerpoint/2010/main" val="1880911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7E-287F-0849-9EA9-4F58D91C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71CDF-CC24-A045-8370-C02E0A05943C}"/>
              </a:ext>
            </a:extLst>
          </p:cNvPr>
          <p:cNvSpPr txBox="1"/>
          <p:nvPr/>
        </p:nvSpPr>
        <p:spPr>
          <a:xfrm>
            <a:off x="4831749" y="8511395"/>
            <a:ext cx="217239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C3DA7-4B7A-9D40-BDB5-DCBB4541C554}"/>
              </a:ext>
            </a:extLst>
          </p:cNvPr>
          <p:cNvGrpSpPr/>
          <p:nvPr/>
        </p:nvGrpSpPr>
        <p:grpSpPr>
          <a:xfrm>
            <a:off x="2144612" y="-390144"/>
            <a:ext cx="14413757" cy="10299236"/>
            <a:chOff x="1507930" y="-274320"/>
            <a:chExt cx="10134673" cy="72416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8B551D-18A9-6E4E-ABB7-1F89D01FF41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105DDE4-66FF-464D-B6F7-C6D870169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7153" y="2613991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A1D197-CF8A-0848-A107-CE619E2B1648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7501C7-56AA-0144-8666-2BD1E9EDF7A8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9D2AE7-D736-F348-AE26-C92987CDE7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EEA085-FC2D-E847-ADB2-3FC33BE824DD}"/>
              </a:ext>
            </a:extLst>
          </p:cNvPr>
          <p:cNvGrpSpPr/>
          <p:nvPr/>
        </p:nvGrpSpPr>
        <p:grpSpPr>
          <a:xfrm>
            <a:off x="5423395" y="-488115"/>
            <a:ext cx="14413757" cy="10299236"/>
            <a:chOff x="1507930" y="-274320"/>
            <a:chExt cx="10134673" cy="72416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7089B6-CD40-FB47-9D39-0FA8ECCE98E6}"/>
                </a:ext>
              </a:extLst>
            </p:cNvPr>
            <p:cNvGrpSpPr/>
            <p:nvPr/>
          </p:nvGrpSpPr>
          <p:grpSpPr>
            <a:xfrm>
              <a:off x="1522542" y="2544930"/>
              <a:ext cx="10120061" cy="4422400"/>
              <a:chOff x="1522542" y="2544930"/>
              <a:chExt cx="10120061" cy="44224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4F03E09-7470-5242-8FE4-F7F196E92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60115" y="2591029"/>
                <a:ext cx="7606847" cy="42440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895CD42-CF27-4A40-B20B-8816533A8BD5}"/>
                  </a:ext>
                </a:extLst>
              </p:cNvPr>
              <p:cNvSpPr/>
              <p:nvPr/>
            </p:nvSpPr>
            <p:spPr bwMode="auto">
              <a:xfrm>
                <a:off x="1522542" y="5001819"/>
                <a:ext cx="7606846" cy="1965511"/>
              </a:xfrm>
              <a:prstGeom prst="rect">
                <a:avLst/>
              </a:prstGeom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EE8C08A-E139-1143-B92F-1920DFE0EEEC}"/>
                  </a:ext>
                </a:extLst>
              </p:cNvPr>
              <p:cNvSpPr/>
              <p:nvPr/>
            </p:nvSpPr>
            <p:spPr bwMode="auto">
              <a:xfrm>
                <a:off x="4035757" y="2544930"/>
                <a:ext cx="7606846" cy="274196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1300460"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413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E1BD30-88DA-A64C-A51E-A35B4442F4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07930" y="-274320"/>
              <a:ext cx="3180448" cy="65088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CFABD3-BB69-CF43-93DE-D3E7DACCF5B4}"/>
              </a:ext>
            </a:extLst>
          </p:cNvPr>
          <p:cNvGrpSpPr/>
          <p:nvPr/>
        </p:nvGrpSpPr>
        <p:grpSpPr>
          <a:xfrm>
            <a:off x="8827325" y="3449164"/>
            <a:ext cx="14392976" cy="6387358"/>
            <a:chOff x="1522542" y="2476219"/>
            <a:chExt cx="10120061" cy="44911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D525E3-0C61-E34A-A88C-9519DBAE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001" y="2476219"/>
              <a:ext cx="7606847" cy="42440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DF3106-5DA5-F747-96C0-1EE83F96DBE1}"/>
                </a:ext>
              </a:extLst>
            </p:cNvPr>
            <p:cNvSpPr/>
            <p:nvPr/>
          </p:nvSpPr>
          <p:spPr bwMode="auto">
            <a:xfrm>
              <a:off x="1522542" y="5001819"/>
              <a:ext cx="7606846" cy="1965511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D457AE-8D82-BC44-9564-38472946447A}"/>
                </a:ext>
              </a:extLst>
            </p:cNvPr>
            <p:cNvSpPr/>
            <p:nvPr/>
          </p:nvSpPr>
          <p:spPr bwMode="auto">
            <a:xfrm>
              <a:off x="4035757" y="2544930"/>
              <a:ext cx="7606846" cy="2741965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3413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805A7-B7A4-9B46-93BB-C4A2E16AC95F}"/>
              </a:ext>
            </a:extLst>
          </p:cNvPr>
          <p:cNvCxnSpPr>
            <a:cxnSpLocks/>
          </p:cNvCxnSpPr>
          <p:nvPr/>
        </p:nvCxnSpPr>
        <p:spPr bwMode="auto">
          <a:xfrm flipV="1">
            <a:off x="9718099" y="2410455"/>
            <a:ext cx="2234320" cy="46003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0DDA22C-BE6C-BB40-9CF1-FA892F4718C6}"/>
              </a:ext>
            </a:extLst>
          </p:cNvPr>
          <p:cNvSpPr/>
          <p:nvPr/>
        </p:nvSpPr>
        <p:spPr bwMode="auto">
          <a:xfrm>
            <a:off x="9387101" y="1064030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790A35-8995-394C-95EF-76154AD96D05}"/>
              </a:ext>
            </a:extLst>
          </p:cNvPr>
          <p:cNvSpPr/>
          <p:nvPr/>
        </p:nvSpPr>
        <p:spPr bwMode="auto">
          <a:xfrm>
            <a:off x="9521088" y="1588162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DF092A-96F2-5044-BB22-6B58083DC416}"/>
              </a:ext>
            </a:extLst>
          </p:cNvPr>
          <p:cNvSpPr/>
          <p:nvPr/>
        </p:nvSpPr>
        <p:spPr bwMode="auto">
          <a:xfrm>
            <a:off x="6049201" y="8212713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CA9A75A-9CDA-3748-8B5F-60FB1419F4C7}"/>
              </a:ext>
            </a:extLst>
          </p:cNvPr>
          <p:cNvSpPr/>
          <p:nvPr/>
        </p:nvSpPr>
        <p:spPr bwMode="auto">
          <a:xfrm>
            <a:off x="12665885" y="1067973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0F6B4F-C588-7A4D-96AD-37A7E3E08684}"/>
              </a:ext>
            </a:extLst>
          </p:cNvPr>
          <p:cNvSpPr/>
          <p:nvPr/>
        </p:nvSpPr>
        <p:spPr bwMode="auto">
          <a:xfrm>
            <a:off x="12799872" y="1592104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957F9A-D157-A343-B0ED-6771685DDE63}"/>
              </a:ext>
            </a:extLst>
          </p:cNvPr>
          <p:cNvSpPr/>
          <p:nvPr/>
        </p:nvSpPr>
        <p:spPr bwMode="auto">
          <a:xfrm>
            <a:off x="9327985" y="8216656"/>
            <a:ext cx="106404" cy="118226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191B15-3C34-BA42-B2AC-E88E41FF5E5E}"/>
              </a:ext>
            </a:extLst>
          </p:cNvPr>
          <p:cNvCxnSpPr>
            <a:cxnSpLocks/>
          </p:cNvCxnSpPr>
          <p:nvPr/>
        </p:nvCxnSpPr>
        <p:spPr bwMode="auto">
          <a:xfrm flipH="1">
            <a:off x="11929881" y="2410455"/>
            <a:ext cx="145485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20EEA6-A238-F24C-B241-F22704118BB3}"/>
              </a:ext>
            </a:extLst>
          </p:cNvPr>
          <p:cNvCxnSpPr>
            <a:cxnSpLocks/>
          </p:cNvCxnSpPr>
          <p:nvPr/>
        </p:nvCxnSpPr>
        <p:spPr bwMode="auto">
          <a:xfrm flipH="1">
            <a:off x="9718101" y="7010770"/>
            <a:ext cx="357829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6EB51AD-3E91-6F4B-AD77-E1EC60B7C17E}"/>
              </a:ext>
            </a:extLst>
          </p:cNvPr>
          <p:cNvSpPr/>
          <p:nvPr/>
        </p:nvSpPr>
        <p:spPr bwMode="auto">
          <a:xfrm>
            <a:off x="2225784" y="3535831"/>
            <a:ext cx="7235398" cy="29559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 fancy way to perform 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anomaly detection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78E438-276B-EE44-8B52-9BB2845804E5}"/>
              </a:ext>
            </a:extLst>
          </p:cNvPr>
          <p:cNvSpPr txBox="1"/>
          <p:nvPr/>
        </p:nvSpPr>
        <p:spPr>
          <a:xfrm>
            <a:off x="2871068" y="8843617"/>
            <a:ext cx="9627957" cy="6175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7030A0"/>
                </a:solidFill>
              </a:rPr>
              <a:t>in practice there is a lot of empty space to target</a:t>
            </a:r>
          </a:p>
        </p:txBody>
      </p:sp>
    </p:spTree>
    <p:extLst>
      <p:ext uri="{BB962C8B-B14F-4D97-AF65-F5344CB8AC3E}">
        <p14:creationId xmlns:p14="http://schemas.microsoft.com/office/powerpoint/2010/main" val="178361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73E32-08E7-4145-8912-878F5FE6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rates vs hardened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FC666-8694-B949-8A38-8565F6B1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169" y="2356523"/>
            <a:ext cx="10332079" cy="45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8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BE222-9E65-DA47-ABCC-60277E7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- build a good inner maximizer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0474B-851F-144C-9E93-7CE43F96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AE705-5A57-5648-BDED-73E5DFF5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2262640"/>
            <a:ext cx="9652809" cy="70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8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BE222-9E65-DA47-ABCC-60277E7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- build a good inner maximizer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0474B-851F-144C-9E93-7CE43F96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AE705-5A57-5648-BDED-73E5DFF5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2262640"/>
            <a:ext cx="9652809" cy="7028523"/>
          </a:xfrm>
          <a:prstGeom prst="rect">
            <a:avLst/>
          </a:prstGeom>
        </p:spPr>
      </p:pic>
      <p:sp>
        <p:nvSpPr>
          <p:cNvPr id="7" name="Rounded Rectangle 29">
            <a:extLst>
              <a:ext uri="{FF2B5EF4-FFF2-40B4-BE49-F238E27FC236}">
                <a16:creationId xmlns:a16="http://schemas.microsoft.com/office/drawing/2014/main" id="{9D827EF1-D8E0-458C-A020-0C2F82E5763A}"/>
              </a:ext>
            </a:extLst>
          </p:cNvPr>
          <p:cNvSpPr/>
          <p:nvPr/>
        </p:nvSpPr>
        <p:spPr bwMode="auto">
          <a:xfrm>
            <a:off x="125328" y="7397068"/>
            <a:ext cx="6120831" cy="225414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s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k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e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</a:t>
            </a:r>
            <a:r>
              <a:rPr lang="en-NL" sz="3413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lang="en-NL" sz="3413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g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h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e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Benign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a,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b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u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h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s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m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y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b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e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g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m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y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e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e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c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</a:t>
            </a:r>
            <a:r>
              <a:rPr lang="en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o</a:t>
            </a:r>
            <a:r>
              <a:rPr lang="nl-NL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</a:t>
            </a:r>
            <a:endParaRPr lang="en-US" sz="3413" dirty="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6608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2507776" y="1512064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>
                <a:solidFill>
                  <a:srgbClr val="00A6D6"/>
                </a:solidFill>
                <a:latin typeface="Arial"/>
              </a:rPr>
              <a:t>Summary</a:t>
            </a:r>
            <a:endParaRPr lang="en-US" sz="5120" spc="-1"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2508800" y="2927232"/>
            <a:ext cx="10106368" cy="49576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Machine learning systems are vulnerable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Before learning (poisoning)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During model deployment (adversarial)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982" spc="-1" dirty="0">
              <a:latin typeface="Arial"/>
            </a:endParaRP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r>
              <a:rPr lang="en-US" sz="3982" spc="-1" dirty="0">
                <a:latin typeface="Arial"/>
              </a:rPr>
              <a:t>Robustness of models can be improved</a:t>
            </a:r>
          </a:p>
          <a:p>
            <a:pPr marL="1228781" lvl="1" indent="-460793">
              <a:spcBef>
                <a:spcPts val="16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13" spc="-1" dirty="0">
                <a:latin typeface="Arial"/>
              </a:rPr>
              <a:t>by using adversarial samples </a:t>
            </a:r>
            <a:r>
              <a:rPr lang="en-NL" sz="3413" spc="-1" dirty="0">
                <a:latin typeface="Arial"/>
              </a:rPr>
              <a:t>during</a:t>
            </a:r>
            <a:r>
              <a:rPr lang="en-US" sz="3413" spc="-1" dirty="0">
                <a:latin typeface="Arial"/>
              </a:rPr>
              <a:t> training</a:t>
            </a:r>
          </a:p>
          <a:p>
            <a:pPr marL="487928" indent="-487416">
              <a:spcBef>
                <a:spcPts val="798"/>
              </a:spcBef>
              <a:buClr>
                <a:srgbClr val="00A6D6"/>
              </a:buClr>
              <a:buFont typeface="Arial"/>
              <a:buChar char="•"/>
            </a:pPr>
            <a:endParaRPr lang="en-US" sz="3413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680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A6BE981-2A68-4A45-83B4-97CE4E4195E5}"/>
              </a:ext>
            </a:extLst>
          </p:cNvPr>
          <p:cNvSpPr txBox="1"/>
          <p:nvPr/>
        </p:nvSpPr>
        <p:spPr>
          <a:xfrm>
            <a:off x="2444298" y="1240397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 dirty="0">
                <a:solidFill>
                  <a:srgbClr val="00B0F0"/>
                </a:solidFill>
                <a:latin typeface="Arial"/>
              </a:rPr>
              <a:t>Attacks in practice</a:t>
            </a:r>
          </a:p>
        </p:txBody>
      </p:sp>
    </p:spTree>
    <p:extLst>
      <p:ext uri="{BB962C8B-B14F-4D97-AF65-F5344CB8AC3E}">
        <p14:creationId xmlns:p14="http://schemas.microsoft.com/office/powerpoint/2010/main" val="1916879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0228D-5F4C-C340-84A5-960E185BBF04}"/>
              </a:ext>
            </a:extLst>
          </p:cNvPr>
          <p:cNvSpPr/>
          <p:nvPr/>
        </p:nvSpPr>
        <p:spPr bwMode="auto">
          <a:xfrm>
            <a:off x="-142911" y="-128619"/>
            <a:ext cx="13304912" cy="10017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7A6BE981-2A68-4A45-83B4-97CE4E4195E5}"/>
              </a:ext>
            </a:extLst>
          </p:cNvPr>
          <p:cNvSpPr txBox="1"/>
          <p:nvPr/>
        </p:nvSpPr>
        <p:spPr>
          <a:xfrm>
            <a:off x="1449216" y="1137971"/>
            <a:ext cx="10106368" cy="121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5120" spc="-1" dirty="0">
                <a:solidFill>
                  <a:srgbClr val="FFFF00"/>
                </a:solidFill>
                <a:latin typeface="Arial"/>
              </a:rPr>
              <a:t>Attacks in practice</a:t>
            </a:r>
          </a:p>
        </p:txBody>
      </p:sp>
    </p:spTree>
    <p:extLst>
      <p:ext uri="{BB962C8B-B14F-4D97-AF65-F5344CB8AC3E}">
        <p14:creationId xmlns:p14="http://schemas.microsoft.com/office/powerpoint/2010/main" val="243568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5613" y="484188"/>
            <a:ext cx="10009187" cy="1512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Mining As Search</a:t>
            </a:r>
          </a:p>
        </p:txBody>
      </p:sp>
      <p:sp>
        <p:nvSpPr>
          <p:cNvPr id="102403" name="Oval 3"/>
          <p:cNvSpPr>
            <a:spLocks noChangeArrowheads="1"/>
          </p:cNvSpPr>
          <p:nvPr/>
        </p:nvSpPr>
        <p:spPr bwMode="auto">
          <a:xfrm>
            <a:off x="650240" y="476842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3467947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1083733" y="509354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6" name="Oval 6"/>
          <p:cNvSpPr>
            <a:spLocks noChangeArrowheads="1"/>
          </p:cNvSpPr>
          <p:nvPr/>
        </p:nvSpPr>
        <p:spPr bwMode="auto">
          <a:xfrm>
            <a:off x="3251200" y="3359573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3684693" y="368469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8" name="Oval 8"/>
          <p:cNvSpPr>
            <a:spLocks noChangeArrowheads="1"/>
          </p:cNvSpPr>
          <p:nvPr/>
        </p:nvSpPr>
        <p:spPr bwMode="auto">
          <a:xfrm>
            <a:off x="3359573" y="671914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3793067" y="704426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6719148" y="4009813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7152640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2" name="Oval 12"/>
          <p:cNvSpPr>
            <a:spLocks noChangeArrowheads="1"/>
          </p:cNvSpPr>
          <p:nvPr/>
        </p:nvSpPr>
        <p:spPr bwMode="auto">
          <a:xfrm>
            <a:off x="6719148" y="7261013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7152640" y="75861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4" name="Oval 14"/>
          <p:cNvSpPr>
            <a:spLocks noChangeArrowheads="1"/>
          </p:cNvSpPr>
          <p:nvPr/>
        </p:nvSpPr>
        <p:spPr bwMode="auto">
          <a:xfrm>
            <a:off x="10078720" y="444330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10512213" y="476842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6" name="Oval 16"/>
          <p:cNvSpPr>
            <a:spLocks noChangeArrowheads="1"/>
          </p:cNvSpPr>
          <p:nvPr/>
        </p:nvSpPr>
        <p:spPr bwMode="auto">
          <a:xfrm>
            <a:off x="10078720" y="704426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7" name="Rectangle 17"/>
          <p:cNvSpPr>
            <a:spLocks noChangeArrowheads="1"/>
          </p:cNvSpPr>
          <p:nvPr/>
        </p:nvSpPr>
        <p:spPr bwMode="auto">
          <a:xfrm>
            <a:off x="10512213" y="736938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8" name="Rectangle 18"/>
          <p:cNvSpPr>
            <a:spLocks noChangeArrowheads="1"/>
          </p:cNvSpPr>
          <p:nvPr/>
        </p:nvSpPr>
        <p:spPr bwMode="auto">
          <a:xfrm>
            <a:off x="4118187" y="769450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6827520" y="487680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6827520" y="812800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7477760" y="812800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7261013" y="531029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10837333" y="531029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4" name="Rectangle 24"/>
          <p:cNvSpPr>
            <a:spLocks noChangeArrowheads="1"/>
          </p:cNvSpPr>
          <p:nvPr/>
        </p:nvSpPr>
        <p:spPr bwMode="auto">
          <a:xfrm>
            <a:off x="10295467" y="531029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5" name="Rectangle 25"/>
          <p:cNvSpPr>
            <a:spLocks noChangeArrowheads="1"/>
          </p:cNvSpPr>
          <p:nvPr/>
        </p:nvSpPr>
        <p:spPr bwMode="auto">
          <a:xfrm>
            <a:off x="10837333" y="791125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auto">
          <a:xfrm>
            <a:off x="10187093" y="791125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7" name="Rectangle 27"/>
          <p:cNvSpPr>
            <a:spLocks noChangeArrowheads="1"/>
          </p:cNvSpPr>
          <p:nvPr/>
        </p:nvSpPr>
        <p:spPr bwMode="auto">
          <a:xfrm>
            <a:off x="10512213" y="585216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auto">
          <a:xfrm>
            <a:off x="10512213" y="845312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 flipV="1">
            <a:off x="1733973" y="4768427"/>
            <a:ext cx="1625600" cy="43349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1842347" y="5960535"/>
            <a:ext cx="1625600" cy="108373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1" name="Text Box 31"/>
          <p:cNvSpPr txBox="1">
            <a:spLocks noChangeArrowheads="1"/>
          </p:cNvSpPr>
          <p:nvPr/>
        </p:nvSpPr>
        <p:spPr bwMode="auto">
          <a:xfrm>
            <a:off x="3576320" y="5527041"/>
            <a:ext cx="1517227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 b="1">
                <a:latin typeface="Times New Roman" charset="0"/>
              </a:rPr>
              <a:t>...</a:t>
            </a:r>
          </a:p>
        </p:txBody>
      </p:sp>
      <p:sp>
        <p:nvSpPr>
          <p:cNvPr id="102432" name="Text Box 32"/>
          <p:cNvSpPr txBox="1">
            <a:spLocks noChangeArrowheads="1"/>
          </p:cNvSpPr>
          <p:nvPr/>
        </p:nvSpPr>
        <p:spPr bwMode="auto">
          <a:xfrm>
            <a:off x="6935893" y="6177281"/>
            <a:ext cx="1517227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 b="1">
                <a:latin typeface="Times New Roman" charset="0"/>
              </a:rPr>
              <a:t>...</a:t>
            </a:r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4334935" y="4768427"/>
            <a:ext cx="2384213" cy="303445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>
            <a:off x="4443307" y="4334935"/>
            <a:ext cx="2275840" cy="43349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7911253" y="8019627"/>
            <a:ext cx="2167467" cy="10837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V="1">
            <a:off x="7802880" y="5852160"/>
            <a:ext cx="2384213" cy="173397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3684694" y="4009813"/>
            <a:ext cx="108373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>
            <a:off x="4009813" y="7369387"/>
            <a:ext cx="32512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>
            <a:off x="7044267" y="4660053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>
            <a:off x="7044267" y="5201920"/>
            <a:ext cx="433493" cy="1083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>
            <a:off x="7044267" y="7911253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7369387" y="7911253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3" name="Line 43"/>
          <p:cNvSpPr>
            <a:spLocks noChangeShapeType="1"/>
          </p:cNvSpPr>
          <p:nvPr/>
        </p:nvSpPr>
        <p:spPr bwMode="auto">
          <a:xfrm flipH="1">
            <a:off x="10512213" y="5093548"/>
            <a:ext cx="216747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4" name="Line 44"/>
          <p:cNvSpPr>
            <a:spLocks noChangeShapeType="1"/>
          </p:cNvSpPr>
          <p:nvPr/>
        </p:nvSpPr>
        <p:spPr bwMode="auto">
          <a:xfrm>
            <a:off x="10512213" y="5635413"/>
            <a:ext cx="216747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5" name="Line 45"/>
          <p:cNvSpPr>
            <a:spLocks noChangeShapeType="1"/>
          </p:cNvSpPr>
          <p:nvPr/>
        </p:nvSpPr>
        <p:spPr bwMode="auto">
          <a:xfrm>
            <a:off x="10728960" y="509354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6" name="Line 46"/>
          <p:cNvSpPr>
            <a:spLocks noChangeShapeType="1"/>
          </p:cNvSpPr>
          <p:nvPr/>
        </p:nvSpPr>
        <p:spPr bwMode="auto">
          <a:xfrm flipH="1">
            <a:off x="10403840" y="7694508"/>
            <a:ext cx="216747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7" name="Line 47"/>
          <p:cNvSpPr>
            <a:spLocks noChangeShapeType="1"/>
          </p:cNvSpPr>
          <p:nvPr/>
        </p:nvSpPr>
        <p:spPr bwMode="auto">
          <a:xfrm>
            <a:off x="10728960" y="769450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8" name="Line 48"/>
          <p:cNvSpPr>
            <a:spLocks noChangeShapeType="1"/>
          </p:cNvSpPr>
          <p:nvPr/>
        </p:nvSpPr>
        <p:spPr bwMode="auto">
          <a:xfrm flipH="1">
            <a:off x="10728960" y="8236373"/>
            <a:ext cx="216747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49" name="Rectangle 49"/>
          <p:cNvSpPr>
            <a:spLocks noChangeArrowheads="1"/>
          </p:cNvSpPr>
          <p:nvPr/>
        </p:nvSpPr>
        <p:spPr bwMode="auto">
          <a:xfrm>
            <a:off x="2926080" y="3251200"/>
            <a:ext cx="1950720" cy="617728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50" name="Rectangle 50"/>
          <p:cNvSpPr>
            <a:spLocks noChangeArrowheads="1"/>
          </p:cNvSpPr>
          <p:nvPr/>
        </p:nvSpPr>
        <p:spPr bwMode="auto">
          <a:xfrm>
            <a:off x="6394027" y="3251200"/>
            <a:ext cx="1950720" cy="617728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51" name="Rectangle 51"/>
          <p:cNvSpPr>
            <a:spLocks noChangeArrowheads="1"/>
          </p:cNvSpPr>
          <p:nvPr/>
        </p:nvSpPr>
        <p:spPr bwMode="auto">
          <a:xfrm>
            <a:off x="9753600" y="3251200"/>
            <a:ext cx="1950720" cy="617728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52" name="Text Box 52"/>
          <p:cNvSpPr txBox="1">
            <a:spLocks noChangeArrowheads="1"/>
          </p:cNvSpPr>
          <p:nvPr/>
        </p:nvSpPr>
        <p:spPr bwMode="auto">
          <a:xfrm>
            <a:off x="975360" y="2348090"/>
            <a:ext cx="2384213" cy="562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Training Data</a:t>
            </a:r>
          </a:p>
        </p:txBody>
      </p:sp>
      <p:sp>
        <p:nvSpPr>
          <p:cNvPr id="102453" name="Text Box 53"/>
          <p:cNvSpPr txBox="1">
            <a:spLocks noChangeArrowheads="1"/>
          </p:cNvSpPr>
          <p:nvPr/>
        </p:nvSpPr>
        <p:spPr bwMode="auto">
          <a:xfrm>
            <a:off x="4443307" y="2348090"/>
            <a:ext cx="2384213" cy="562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Training Data</a:t>
            </a:r>
          </a:p>
        </p:txBody>
      </p:sp>
      <p:sp>
        <p:nvSpPr>
          <p:cNvPr id="102454" name="Text Box 54"/>
          <p:cNvSpPr txBox="1">
            <a:spLocks noChangeArrowheads="1"/>
          </p:cNvSpPr>
          <p:nvPr/>
        </p:nvSpPr>
        <p:spPr bwMode="auto">
          <a:xfrm>
            <a:off x="7911255" y="2348090"/>
            <a:ext cx="2384213" cy="562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Training Data</a:t>
            </a:r>
          </a:p>
        </p:txBody>
      </p:sp>
      <p:sp>
        <p:nvSpPr>
          <p:cNvPr id="102455" name="Line 55"/>
          <p:cNvSpPr>
            <a:spLocks noChangeShapeType="1"/>
          </p:cNvSpPr>
          <p:nvPr/>
        </p:nvSpPr>
        <p:spPr bwMode="auto">
          <a:xfrm>
            <a:off x="2384213" y="2926080"/>
            <a:ext cx="0" cy="162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56" name="Text Box 56"/>
          <p:cNvSpPr txBox="1">
            <a:spLocks noChangeArrowheads="1"/>
          </p:cNvSpPr>
          <p:nvPr/>
        </p:nvSpPr>
        <p:spPr bwMode="auto">
          <a:xfrm>
            <a:off x="2059095" y="4551684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1.7</a:t>
            </a:r>
          </a:p>
        </p:txBody>
      </p:sp>
      <p:sp>
        <p:nvSpPr>
          <p:cNvPr id="102457" name="Text Box 57"/>
          <p:cNvSpPr txBox="1">
            <a:spLocks noChangeArrowheads="1"/>
          </p:cNvSpPr>
          <p:nvPr/>
        </p:nvSpPr>
        <p:spPr bwMode="auto">
          <a:xfrm>
            <a:off x="2059095" y="6394030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1.5</a:t>
            </a:r>
          </a:p>
        </p:txBody>
      </p:sp>
      <p:sp>
        <p:nvSpPr>
          <p:cNvPr id="102458" name="Text Box 58"/>
          <p:cNvSpPr txBox="1">
            <a:spLocks noChangeArrowheads="1"/>
          </p:cNvSpPr>
          <p:nvPr/>
        </p:nvSpPr>
        <p:spPr bwMode="auto">
          <a:xfrm>
            <a:off x="5310295" y="4009815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1.8</a:t>
            </a:r>
          </a:p>
        </p:txBody>
      </p:sp>
      <p:sp>
        <p:nvSpPr>
          <p:cNvPr id="102459" name="Text Box 59"/>
          <p:cNvSpPr txBox="1">
            <a:spLocks noChangeArrowheads="1"/>
          </p:cNvSpPr>
          <p:nvPr/>
        </p:nvSpPr>
        <p:spPr bwMode="auto">
          <a:xfrm>
            <a:off x="5201920" y="6610775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1.9</a:t>
            </a:r>
          </a:p>
        </p:txBody>
      </p:sp>
      <p:sp>
        <p:nvSpPr>
          <p:cNvPr id="102460" name="Text Box 60"/>
          <p:cNvSpPr txBox="1">
            <a:spLocks noChangeArrowheads="1"/>
          </p:cNvSpPr>
          <p:nvPr/>
        </p:nvSpPr>
        <p:spPr bwMode="auto">
          <a:xfrm>
            <a:off x="8669867" y="5960535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1.9</a:t>
            </a:r>
          </a:p>
        </p:txBody>
      </p:sp>
      <p:sp>
        <p:nvSpPr>
          <p:cNvPr id="102461" name="Text Box 61"/>
          <p:cNvSpPr txBox="1">
            <a:spLocks noChangeArrowheads="1"/>
          </p:cNvSpPr>
          <p:nvPr/>
        </p:nvSpPr>
        <p:spPr bwMode="auto">
          <a:xfrm>
            <a:off x="8778240" y="8019630"/>
            <a:ext cx="758613" cy="56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2.0</a:t>
            </a:r>
          </a:p>
        </p:txBody>
      </p:sp>
      <p:sp>
        <p:nvSpPr>
          <p:cNvPr id="102462" name="Line 62"/>
          <p:cNvSpPr>
            <a:spLocks noChangeShapeType="1"/>
          </p:cNvSpPr>
          <p:nvPr/>
        </p:nvSpPr>
        <p:spPr bwMode="auto">
          <a:xfrm>
            <a:off x="5635413" y="2926080"/>
            <a:ext cx="0" cy="1083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63" name="Line 63"/>
          <p:cNvSpPr>
            <a:spLocks noChangeShapeType="1"/>
          </p:cNvSpPr>
          <p:nvPr/>
        </p:nvSpPr>
        <p:spPr bwMode="auto">
          <a:xfrm>
            <a:off x="8994987" y="2926080"/>
            <a:ext cx="0" cy="2926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64" name="Oval 64"/>
          <p:cNvSpPr>
            <a:spLocks noChangeArrowheads="1"/>
          </p:cNvSpPr>
          <p:nvPr/>
        </p:nvSpPr>
        <p:spPr bwMode="auto">
          <a:xfrm>
            <a:off x="3142827" y="3251200"/>
            <a:ext cx="1408853" cy="205909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65" name="Oval 65"/>
          <p:cNvSpPr>
            <a:spLocks noChangeArrowheads="1"/>
          </p:cNvSpPr>
          <p:nvPr/>
        </p:nvSpPr>
        <p:spPr bwMode="auto">
          <a:xfrm>
            <a:off x="6610775" y="7152640"/>
            <a:ext cx="1408853" cy="205909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02466" name="Line 66"/>
          <p:cNvSpPr>
            <a:spLocks noChangeShapeType="1"/>
          </p:cNvSpPr>
          <p:nvPr/>
        </p:nvSpPr>
        <p:spPr bwMode="auto">
          <a:xfrm>
            <a:off x="1842347" y="5635413"/>
            <a:ext cx="1733973" cy="32512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67" name="Line 67"/>
          <p:cNvSpPr>
            <a:spLocks noChangeShapeType="1"/>
          </p:cNvSpPr>
          <p:nvPr/>
        </p:nvSpPr>
        <p:spPr bwMode="auto">
          <a:xfrm>
            <a:off x="4443307" y="4551680"/>
            <a:ext cx="2600960" cy="195072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02468" name="Oval 68"/>
          <p:cNvSpPr>
            <a:spLocks noChangeArrowheads="1"/>
          </p:cNvSpPr>
          <p:nvPr/>
        </p:nvSpPr>
        <p:spPr bwMode="auto">
          <a:xfrm>
            <a:off x="9970347" y="6935895"/>
            <a:ext cx="1408853" cy="205909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1180472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0228D-5F4C-C340-84A5-960E185BBF04}"/>
              </a:ext>
            </a:extLst>
          </p:cNvPr>
          <p:cNvSpPr/>
          <p:nvPr/>
        </p:nvSpPr>
        <p:spPr bwMode="auto">
          <a:xfrm>
            <a:off x="-142911" y="-128619"/>
            <a:ext cx="13304912" cy="10017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D7231-7107-6B4B-8EA8-1D3F3E67D8C4}"/>
              </a:ext>
            </a:extLst>
          </p:cNvPr>
          <p:cNvCxnSpPr>
            <a:cxnSpLocks/>
          </p:cNvCxnSpPr>
          <p:nvPr/>
        </p:nvCxnSpPr>
        <p:spPr bwMode="auto">
          <a:xfrm flipV="1">
            <a:off x="5702105" y="3572748"/>
            <a:ext cx="1243317" cy="2215104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2664B3-7CFD-A546-AEE5-22953DC3F72F}"/>
              </a:ext>
            </a:extLst>
          </p:cNvPr>
          <p:cNvSpPr txBox="1"/>
          <p:nvPr/>
        </p:nvSpPr>
        <p:spPr>
          <a:xfrm>
            <a:off x="6538891" y="4680299"/>
            <a:ext cx="155363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solidFill>
                  <a:schemeClr val="accent1"/>
                </a:solidFill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2648867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0228D-5F4C-C340-84A5-960E185BBF04}"/>
              </a:ext>
            </a:extLst>
          </p:cNvPr>
          <p:cNvSpPr/>
          <p:nvPr/>
        </p:nvSpPr>
        <p:spPr bwMode="auto">
          <a:xfrm>
            <a:off x="-142911" y="-128619"/>
            <a:ext cx="13304912" cy="10017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D7231-7107-6B4B-8EA8-1D3F3E67D8C4}"/>
              </a:ext>
            </a:extLst>
          </p:cNvPr>
          <p:cNvCxnSpPr>
            <a:cxnSpLocks/>
          </p:cNvCxnSpPr>
          <p:nvPr/>
        </p:nvCxnSpPr>
        <p:spPr bwMode="auto">
          <a:xfrm flipV="1">
            <a:off x="5702105" y="3572748"/>
            <a:ext cx="1243317" cy="2215104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2664B3-7CFD-A546-AEE5-22953DC3F72F}"/>
              </a:ext>
            </a:extLst>
          </p:cNvPr>
          <p:cNvSpPr txBox="1"/>
          <p:nvPr/>
        </p:nvSpPr>
        <p:spPr>
          <a:xfrm>
            <a:off x="6538891" y="4680299"/>
            <a:ext cx="155363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730A7-2CFB-FE44-8032-651AC8335381}"/>
              </a:ext>
            </a:extLst>
          </p:cNvPr>
          <p:cNvSpPr/>
          <p:nvPr/>
        </p:nvSpPr>
        <p:spPr bwMode="auto">
          <a:xfrm>
            <a:off x="9146233" y="-428730"/>
            <a:ext cx="4244423" cy="10489587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44B66-A203-2549-922C-1ECA8F910373}"/>
              </a:ext>
            </a:extLst>
          </p:cNvPr>
          <p:cNvSpPr txBox="1"/>
          <p:nvPr/>
        </p:nvSpPr>
        <p:spPr>
          <a:xfrm>
            <a:off x="9975182" y="4030061"/>
            <a:ext cx="234070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037885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0228D-5F4C-C340-84A5-960E185BBF04}"/>
              </a:ext>
            </a:extLst>
          </p:cNvPr>
          <p:cNvSpPr/>
          <p:nvPr/>
        </p:nvSpPr>
        <p:spPr bwMode="auto">
          <a:xfrm>
            <a:off x="-142911" y="-128619"/>
            <a:ext cx="13304912" cy="10017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D7231-7107-6B4B-8EA8-1D3F3E67D8C4}"/>
              </a:ext>
            </a:extLst>
          </p:cNvPr>
          <p:cNvCxnSpPr>
            <a:cxnSpLocks/>
          </p:cNvCxnSpPr>
          <p:nvPr/>
        </p:nvCxnSpPr>
        <p:spPr bwMode="auto">
          <a:xfrm flipV="1">
            <a:off x="5702105" y="3572748"/>
            <a:ext cx="1243317" cy="2215104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2664B3-7CFD-A546-AEE5-22953DC3F72F}"/>
              </a:ext>
            </a:extLst>
          </p:cNvPr>
          <p:cNvSpPr txBox="1"/>
          <p:nvPr/>
        </p:nvSpPr>
        <p:spPr>
          <a:xfrm>
            <a:off x="6538891" y="4680299"/>
            <a:ext cx="155363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730A7-2CFB-FE44-8032-651AC8335381}"/>
              </a:ext>
            </a:extLst>
          </p:cNvPr>
          <p:cNvSpPr/>
          <p:nvPr/>
        </p:nvSpPr>
        <p:spPr bwMode="auto">
          <a:xfrm>
            <a:off x="9146233" y="-428730"/>
            <a:ext cx="4244423" cy="10489587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44B66-A203-2549-922C-1ECA8F910373}"/>
              </a:ext>
            </a:extLst>
          </p:cNvPr>
          <p:cNvSpPr txBox="1"/>
          <p:nvPr/>
        </p:nvSpPr>
        <p:spPr>
          <a:xfrm>
            <a:off x="9975182" y="4030061"/>
            <a:ext cx="234070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/>
              <a:t>Constraints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2A15B7-ABF9-5E48-BB8C-4EFD62791FCB}"/>
              </a:ext>
            </a:extLst>
          </p:cNvPr>
          <p:cNvCxnSpPr/>
          <p:nvPr/>
        </p:nvCxnSpPr>
        <p:spPr bwMode="auto">
          <a:xfrm>
            <a:off x="700258" y="-428730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A81489-1D0C-8241-9F1A-FAD37F6E1726}"/>
              </a:ext>
            </a:extLst>
          </p:cNvPr>
          <p:cNvCxnSpPr/>
          <p:nvPr/>
        </p:nvCxnSpPr>
        <p:spPr bwMode="auto">
          <a:xfrm>
            <a:off x="3277399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60ABD4-847C-F34F-B65E-04690F63040A}"/>
              </a:ext>
            </a:extLst>
          </p:cNvPr>
          <p:cNvCxnSpPr/>
          <p:nvPr/>
        </p:nvCxnSpPr>
        <p:spPr bwMode="auto">
          <a:xfrm>
            <a:off x="5702104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E596BC-2FFD-0440-B06F-A1B5C9572347}"/>
              </a:ext>
            </a:extLst>
          </p:cNvPr>
          <p:cNvCxnSpPr/>
          <p:nvPr/>
        </p:nvCxnSpPr>
        <p:spPr bwMode="auto">
          <a:xfrm>
            <a:off x="8129011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988D1-D205-2141-ADCB-7061D4E7F7AC}"/>
              </a:ext>
            </a:extLst>
          </p:cNvPr>
          <p:cNvCxnSpPr/>
          <p:nvPr/>
        </p:nvCxnSpPr>
        <p:spPr bwMode="auto">
          <a:xfrm rot="16200000">
            <a:off x="3844277" y="1153909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6B159-1ABE-F14A-A3F9-8F0F774FF401}"/>
              </a:ext>
            </a:extLst>
          </p:cNvPr>
          <p:cNvCxnSpPr/>
          <p:nvPr/>
        </p:nvCxnSpPr>
        <p:spPr bwMode="auto">
          <a:xfrm rot="16200000">
            <a:off x="3844275" y="1153909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A4DD83-E7BE-2143-9974-0CA276B1D656}"/>
              </a:ext>
            </a:extLst>
          </p:cNvPr>
          <p:cNvCxnSpPr/>
          <p:nvPr/>
        </p:nvCxnSpPr>
        <p:spPr bwMode="auto">
          <a:xfrm rot="16200000">
            <a:off x="3844275" y="-1270796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E18BF6-4C4D-2C49-9C5B-1DA1E695B96D}"/>
              </a:ext>
            </a:extLst>
          </p:cNvPr>
          <p:cNvCxnSpPr/>
          <p:nvPr/>
        </p:nvCxnSpPr>
        <p:spPr bwMode="auto">
          <a:xfrm rot="16200000">
            <a:off x="3844274" y="-3697703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DE099E-3EB8-E746-A31D-905BB762858B}"/>
              </a:ext>
            </a:extLst>
          </p:cNvPr>
          <p:cNvCxnSpPr/>
          <p:nvPr/>
        </p:nvCxnSpPr>
        <p:spPr bwMode="auto">
          <a:xfrm rot="16200000">
            <a:off x="3844274" y="3514942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3172DB-D410-D443-9843-9364861E5FA3}"/>
              </a:ext>
            </a:extLst>
          </p:cNvPr>
          <p:cNvSpPr txBox="1"/>
          <p:nvPr/>
        </p:nvSpPr>
        <p:spPr>
          <a:xfrm>
            <a:off x="763896" y="3094169"/>
            <a:ext cx="159851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00B0F0"/>
                </a:solidFill>
              </a:rPr>
              <a:t>Integer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D6F5328-09A1-1F41-AB7A-F1A6343242A0}"/>
              </a:ext>
            </a:extLst>
          </p:cNvPr>
          <p:cNvSpPr/>
          <p:nvPr/>
        </p:nvSpPr>
        <p:spPr bwMode="auto">
          <a:xfrm>
            <a:off x="260096" y="5249344"/>
            <a:ext cx="10603915" cy="39479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1. Only gradient information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2. May point to local optimum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3. Does not respect constraints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4. Bad approximation for nearby integer solutions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b="1" i="1" dirty="0">
              <a:solidFill>
                <a:srgbClr val="7030A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1028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C3F-4DD5-C644-802D-8AF6E459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6531-75BC-3547-9F21-4FEAFF9B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0228D-5F4C-C340-84A5-960E185BBF04}"/>
              </a:ext>
            </a:extLst>
          </p:cNvPr>
          <p:cNvSpPr/>
          <p:nvPr/>
        </p:nvSpPr>
        <p:spPr bwMode="auto">
          <a:xfrm>
            <a:off x="-142911" y="-128619"/>
            <a:ext cx="13304912" cy="100179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D7231-7107-6B4B-8EA8-1D3F3E67D8C4}"/>
              </a:ext>
            </a:extLst>
          </p:cNvPr>
          <p:cNvCxnSpPr>
            <a:cxnSpLocks/>
          </p:cNvCxnSpPr>
          <p:nvPr/>
        </p:nvCxnSpPr>
        <p:spPr bwMode="auto">
          <a:xfrm flipV="1">
            <a:off x="5702105" y="3572748"/>
            <a:ext cx="1243317" cy="2215104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2664B3-7CFD-A546-AEE5-22953DC3F72F}"/>
              </a:ext>
            </a:extLst>
          </p:cNvPr>
          <p:cNvSpPr txBox="1"/>
          <p:nvPr/>
        </p:nvSpPr>
        <p:spPr>
          <a:xfrm>
            <a:off x="6538891" y="4680299"/>
            <a:ext cx="155363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730A7-2CFB-FE44-8032-651AC8335381}"/>
              </a:ext>
            </a:extLst>
          </p:cNvPr>
          <p:cNvSpPr/>
          <p:nvPr/>
        </p:nvSpPr>
        <p:spPr bwMode="auto">
          <a:xfrm>
            <a:off x="9146233" y="-428730"/>
            <a:ext cx="4244423" cy="10489587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endParaRPr lang="en-US" sz="3413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44B66-A203-2549-922C-1ECA8F910373}"/>
              </a:ext>
            </a:extLst>
          </p:cNvPr>
          <p:cNvSpPr txBox="1"/>
          <p:nvPr/>
        </p:nvSpPr>
        <p:spPr>
          <a:xfrm>
            <a:off x="9975182" y="4030061"/>
            <a:ext cx="234070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/>
              <a:t>Constraints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2A15B7-ABF9-5E48-BB8C-4EFD62791FCB}"/>
              </a:ext>
            </a:extLst>
          </p:cNvPr>
          <p:cNvCxnSpPr/>
          <p:nvPr/>
        </p:nvCxnSpPr>
        <p:spPr bwMode="auto">
          <a:xfrm>
            <a:off x="700258" y="-428730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A81489-1D0C-8241-9F1A-FAD37F6E1726}"/>
              </a:ext>
            </a:extLst>
          </p:cNvPr>
          <p:cNvCxnSpPr/>
          <p:nvPr/>
        </p:nvCxnSpPr>
        <p:spPr bwMode="auto">
          <a:xfrm>
            <a:off x="3277399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60ABD4-847C-F34F-B65E-04690F63040A}"/>
              </a:ext>
            </a:extLst>
          </p:cNvPr>
          <p:cNvCxnSpPr/>
          <p:nvPr/>
        </p:nvCxnSpPr>
        <p:spPr bwMode="auto">
          <a:xfrm>
            <a:off x="5702104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E596BC-2FFD-0440-B06F-A1B5C9572347}"/>
              </a:ext>
            </a:extLst>
          </p:cNvPr>
          <p:cNvCxnSpPr/>
          <p:nvPr/>
        </p:nvCxnSpPr>
        <p:spPr bwMode="auto">
          <a:xfrm>
            <a:off x="8129011" y="-428731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988D1-D205-2141-ADCB-7061D4E7F7AC}"/>
              </a:ext>
            </a:extLst>
          </p:cNvPr>
          <p:cNvCxnSpPr/>
          <p:nvPr/>
        </p:nvCxnSpPr>
        <p:spPr bwMode="auto">
          <a:xfrm rot="16200000">
            <a:off x="3844277" y="1153909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6B159-1ABE-F14A-A3F9-8F0F774FF401}"/>
              </a:ext>
            </a:extLst>
          </p:cNvPr>
          <p:cNvCxnSpPr/>
          <p:nvPr/>
        </p:nvCxnSpPr>
        <p:spPr bwMode="auto">
          <a:xfrm rot="16200000">
            <a:off x="3844275" y="1153909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A4DD83-E7BE-2143-9974-0CA276B1D656}"/>
              </a:ext>
            </a:extLst>
          </p:cNvPr>
          <p:cNvCxnSpPr/>
          <p:nvPr/>
        </p:nvCxnSpPr>
        <p:spPr bwMode="auto">
          <a:xfrm rot="16200000">
            <a:off x="3844275" y="-1270796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E18BF6-4C4D-2C49-9C5B-1DA1E695B96D}"/>
              </a:ext>
            </a:extLst>
          </p:cNvPr>
          <p:cNvCxnSpPr/>
          <p:nvPr/>
        </p:nvCxnSpPr>
        <p:spPr bwMode="auto">
          <a:xfrm rot="16200000">
            <a:off x="3844274" y="-3697703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DE099E-3EB8-E746-A31D-905BB762858B}"/>
              </a:ext>
            </a:extLst>
          </p:cNvPr>
          <p:cNvCxnSpPr/>
          <p:nvPr/>
        </p:nvCxnSpPr>
        <p:spPr bwMode="auto">
          <a:xfrm rot="16200000">
            <a:off x="3844274" y="3514942"/>
            <a:ext cx="0" cy="1060391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3172DB-D410-D443-9843-9364861E5FA3}"/>
              </a:ext>
            </a:extLst>
          </p:cNvPr>
          <p:cNvSpPr txBox="1"/>
          <p:nvPr/>
        </p:nvSpPr>
        <p:spPr>
          <a:xfrm>
            <a:off x="763896" y="3094169"/>
            <a:ext cx="159851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dirty="0">
                <a:solidFill>
                  <a:srgbClr val="00B0F0"/>
                </a:solidFill>
              </a:rPr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0DBFB5-F2D5-2044-AF55-E1E06D9098FB}"/>
              </a:ext>
            </a:extLst>
          </p:cNvPr>
          <p:cNvSpPr/>
          <p:nvPr/>
        </p:nvSpPr>
        <p:spPr bwMode="auto">
          <a:xfrm>
            <a:off x="260096" y="5249344"/>
            <a:ext cx="10603915" cy="39479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1. Only gradient information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2. May point to local optimum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3. Does not respect constraints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4. Bad approximation for nearby integer solutions</a:t>
            </a:r>
          </a:p>
          <a:p>
            <a:pPr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3413" b="1" i="1" dirty="0">
                <a:solidFill>
                  <a:srgbClr val="7030A0"/>
                </a:solidFill>
                <a:latin typeface="Arial" charset="0"/>
                <a:ea typeface="ＭＳ Ｐゴシック" pitchFamily="1" charset="-128"/>
              </a:rPr>
              <a:t>5. Have to find good solutions fast for </a:t>
            </a:r>
            <a:r>
              <a:rPr lang="en-US" sz="3413" b="1" i="1" dirty="0" err="1">
                <a:solidFill>
                  <a:srgbClr val="7030A0"/>
                </a:solidFill>
                <a:latin typeface="Arial" charset="0"/>
                <a:ea typeface="ＭＳ Ｐゴシック" pitchFamily="1" charset="-128"/>
              </a:rPr>
              <a:t>defence</a:t>
            </a:r>
            <a:endParaRPr lang="en-US" sz="3413" b="1" i="1" dirty="0">
              <a:solidFill>
                <a:srgbClr val="7030A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895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C65B-3D14-5A40-8F3C-3B3C6B7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GRAMS – an algorithm we designed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882A-3D23-B14B-9A5E-7C6FB448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– follows the gradient</a:t>
            </a:r>
          </a:p>
          <a:p>
            <a:endParaRPr lang="en-US" dirty="0"/>
          </a:p>
          <a:p>
            <a:r>
              <a:rPr lang="en-US" dirty="0"/>
              <a:t>Random – is stochastic</a:t>
            </a:r>
          </a:p>
          <a:p>
            <a:endParaRPr lang="en-US" dirty="0"/>
          </a:p>
          <a:p>
            <a:r>
              <a:rPr lang="en-US" dirty="0"/>
              <a:t>Adaptive – slow when difficult, fast when easy</a:t>
            </a:r>
          </a:p>
          <a:p>
            <a:endParaRPr lang="en-US" dirty="0"/>
          </a:p>
          <a:p>
            <a:r>
              <a:rPr lang="en-US" dirty="0"/>
              <a:t>Multibit – flips multiple bits</a:t>
            </a:r>
          </a:p>
          <a:p>
            <a:endParaRPr lang="en-US" dirty="0"/>
          </a:p>
          <a:p>
            <a:r>
              <a:rPr lang="en-US" dirty="0"/>
              <a:t>Search – …, well, it does hill-climbing</a:t>
            </a:r>
          </a:p>
        </p:txBody>
      </p:sp>
    </p:spTree>
    <p:extLst>
      <p:ext uri="{BB962C8B-B14F-4D97-AF65-F5344CB8AC3E}">
        <p14:creationId xmlns:p14="http://schemas.microsoft.com/office/powerpoint/2010/main" val="1619703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171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Let’s compute the gradient: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C7A86-B126-2843-B540-FCC794F4FC9C}"/>
              </a:ext>
            </a:extLst>
          </p:cNvPr>
          <p:cNvGraphicFramePr>
            <a:graphicFrameLocks noGrp="1"/>
          </p:cNvGraphicFramePr>
          <p:nvPr/>
        </p:nvGraphicFramePr>
        <p:xfrm>
          <a:off x="2691790" y="6430369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-0.6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-0.9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007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Let’s compute the gradient: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C7A86-B126-2843-B540-FCC794F4FC9C}"/>
              </a:ext>
            </a:extLst>
          </p:cNvPr>
          <p:cNvGraphicFramePr>
            <a:graphicFrameLocks noGrp="1"/>
          </p:cNvGraphicFramePr>
          <p:nvPr/>
        </p:nvGraphicFramePr>
        <p:xfrm>
          <a:off x="2691790" y="6430369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-0.6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-0.9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96F4D-AB86-014C-B7F4-1BE39E9B2FC0}"/>
              </a:ext>
            </a:extLst>
          </p:cNvPr>
          <p:cNvSpPr txBox="1"/>
          <p:nvPr/>
        </p:nvSpPr>
        <p:spPr>
          <a:xfrm>
            <a:off x="5536756" y="8868987"/>
            <a:ext cx="395332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keep to 0-1 domain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0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Let’s compute the gradient: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C7A86-B126-2843-B540-FCC794F4FC9C}"/>
              </a:ext>
            </a:extLst>
          </p:cNvPr>
          <p:cNvGraphicFramePr>
            <a:graphicFrameLocks noGrp="1"/>
          </p:cNvGraphicFramePr>
          <p:nvPr/>
        </p:nvGraphicFramePr>
        <p:xfrm>
          <a:off x="2691790" y="6430369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96F4D-AB86-014C-B7F4-1BE39E9B2FC0}"/>
              </a:ext>
            </a:extLst>
          </p:cNvPr>
          <p:cNvSpPr txBox="1"/>
          <p:nvPr/>
        </p:nvSpPr>
        <p:spPr>
          <a:xfrm>
            <a:off x="3748614" y="8868987"/>
            <a:ext cx="752962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only change 0 to 1 (</a:t>
            </a:r>
            <a:r>
              <a:rPr lang="en-US" sz="3413" dirty="0" err="1">
                <a:solidFill>
                  <a:srgbClr val="7030A0"/>
                </a:solidFill>
              </a:rPr>
              <a:t>wrt</a:t>
            </a:r>
            <a:r>
              <a:rPr lang="en-US" sz="3413" dirty="0">
                <a:solidFill>
                  <a:srgbClr val="7030A0"/>
                </a:solidFill>
              </a:rPr>
              <a:t> original point)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19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Let’s compute the gradient: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C7A86-B126-2843-B540-FCC794F4FC9C}"/>
              </a:ext>
            </a:extLst>
          </p:cNvPr>
          <p:cNvGraphicFramePr>
            <a:graphicFrameLocks noGrp="1"/>
          </p:cNvGraphicFramePr>
          <p:nvPr/>
        </p:nvGraphicFramePr>
        <p:xfrm>
          <a:off x="2691790" y="6430369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96F4D-AB86-014C-B7F4-1BE39E9B2FC0}"/>
              </a:ext>
            </a:extLst>
          </p:cNvPr>
          <p:cNvSpPr txBox="1"/>
          <p:nvPr/>
        </p:nvSpPr>
        <p:spPr>
          <a:xfrm>
            <a:off x="4760914" y="8868987"/>
            <a:ext cx="5505033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keep the top </a:t>
            </a:r>
            <a:r>
              <a:rPr lang="en-US" sz="3413" i="1" dirty="0">
                <a:solidFill>
                  <a:srgbClr val="7030A0"/>
                </a:solidFill>
              </a:rPr>
              <a:t>k</a:t>
            </a:r>
            <a:r>
              <a:rPr lang="en-US" sz="3413" dirty="0">
                <a:solidFill>
                  <a:srgbClr val="7030A0"/>
                </a:solidFill>
              </a:rPr>
              <a:t> in every row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2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5613" y="484188"/>
            <a:ext cx="10009187" cy="1512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Much Data is Enough?</a:t>
            </a:r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650240" y="476842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083733" y="509354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3359573" y="671914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 flipV="1">
            <a:off x="1733973" y="4768427"/>
            <a:ext cx="1625600" cy="43349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1842347" y="5960535"/>
            <a:ext cx="1625600" cy="108373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576320" y="5527041"/>
            <a:ext cx="1517227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 b="1">
                <a:latin typeface="Times New Roman" charset="0"/>
              </a:rPr>
              <a:t>...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926080" y="3251200"/>
            <a:ext cx="1950720" cy="617728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75360" y="2348090"/>
            <a:ext cx="2600960" cy="562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Training Data</a:t>
            </a:r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2384213" y="2926080"/>
            <a:ext cx="0" cy="1083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733973" y="3901441"/>
            <a:ext cx="2275840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>
                <a:latin typeface="Times New Roman" charset="0"/>
              </a:rPr>
              <a:t>1.65</a:t>
            </a:r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3251200" y="3359573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1842348" y="6827521"/>
            <a:ext cx="2167467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>
                <a:latin typeface="Times New Roman" charset="0"/>
              </a:rPr>
              <a:t>1.38</a:t>
            </a:r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1842347" y="5635413"/>
            <a:ext cx="1733973" cy="32512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3793067" y="715264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3467947" y="769450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4118187" y="769450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3684693" y="7477760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4009813" y="7477760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3684693" y="7152644"/>
            <a:ext cx="650240" cy="34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399">
                <a:latin typeface="Times New Roman" charset="0"/>
              </a:rPr>
              <a:t>Xd?</a:t>
            </a: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3684693" y="379306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3359573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4009813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3576320" y="411818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3901440" y="411818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16413" name="Text Box 29"/>
          <p:cNvSpPr txBox="1">
            <a:spLocks noChangeArrowheads="1"/>
          </p:cNvSpPr>
          <p:nvPr/>
        </p:nvSpPr>
        <p:spPr bwMode="auto">
          <a:xfrm>
            <a:off x="3576320" y="3793069"/>
            <a:ext cx="650240" cy="34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399">
                <a:latin typeface="Times New Roman" charset="0"/>
              </a:rPr>
              <a:t>X1?</a:t>
            </a:r>
          </a:p>
        </p:txBody>
      </p:sp>
    </p:spTree>
    <p:extLst>
      <p:ext uri="{BB962C8B-B14F-4D97-AF65-F5344CB8AC3E}">
        <p14:creationId xmlns:p14="http://schemas.microsoft.com/office/powerpoint/2010/main" val="159125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47C2-E6CD-944E-8705-FABDD2B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9478-43B5-624D-8E54-B5C2A4A3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batch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perform bitflips, which ones to flip?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Let’s compute the gradient: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AA525-B366-CF49-BF34-2C654DD7F0D1}"/>
              </a:ext>
            </a:extLst>
          </p:cNvPr>
          <p:cNvGraphicFramePr>
            <a:graphicFrameLocks noGrp="1"/>
          </p:cNvGraphicFramePr>
          <p:nvPr/>
        </p:nvGraphicFramePr>
        <p:xfrm>
          <a:off x="2912286" y="3086342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C7A86-B126-2843-B540-FCC794F4FC9C}"/>
              </a:ext>
            </a:extLst>
          </p:cNvPr>
          <p:cNvGraphicFramePr>
            <a:graphicFrameLocks noGrp="1"/>
          </p:cNvGraphicFramePr>
          <p:nvPr/>
        </p:nvGraphicFramePr>
        <p:xfrm>
          <a:off x="2691790" y="6430369"/>
          <a:ext cx="9643256" cy="22541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05407">
                  <a:extLst>
                    <a:ext uri="{9D8B030D-6E8A-4147-A177-3AD203B41FA5}">
                      <a16:colId xmlns:a16="http://schemas.microsoft.com/office/drawing/2014/main" val="3139984743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3540663136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4162954320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93852991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768350132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242052605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500812529"/>
                    </a:ext>
                  </a:extLst>
                </a:gridCol>
                <a:gridCol w="1205407">
                  <a:extLst>
                    <a:ext uri="{9D8B030D-6E8A-4147-A177-3AD203B41FA5}">
                      <a16:colId xmlns:a16="http://schemas.microsoft.com/office/drawing/2014/main" val="172111682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5372715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441455337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2064683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608319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96F4D-AB86-014C-B7F4-1BE39E9B2FC0}"/>
              </a:ext>
            </a:extLst>
          </p:cNvPr>
          <p:cNvSpPr txBox="1"/>
          <p:nvPr/>
        </p:nvSpPr>
        <p:spPr>
          <a:xfrm>
            <a:off x="6013668" y="8868987"/>
            <a:ext cx="299953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13" dirty="0">
                <a:solidFill>
                  <a:srgbClr val="7030A0"/>
                </a:solidFill>
              </a:rPr>
              <a:t>flip these rows</a:t>
            </a:r>
            <a:endParaRPr lang="en-US" sz="3413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94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92CF-6EB3-E541-904D-EB03F5E5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F136-353C-7B4E-8423-772582A8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937" y="5414726"/>
            <a:ext cx="10009112" cy="3782556"/>
          </a:xfrm>
        </p:spPr>
        <p:txBody>
          <a:bodyPr/>
          <a:lstStyle/>
          <a:p>
            <a:r>
              <a:rPr lang="en-US" dirty="0"/>
              <a:t>But instead of fully random, fit a multivariate Bernoulli distribution </a:t>
            </a:r>
            <a:r>
              <a:rPr lang="en-US" i="1" dirty="0"/>
              <a:t>D</a:t>
            </a:r>
            <a:r>
              <a:rPr lang="en-US" dirty="0"/>
              <a:t> to the Benign datapoints</a:t>
            </a:r>
          </a:p>
          <a:p>
            <a:endParaRPr lang="en-US" dirty="0"/>
          </a:p>
          <a:p>
            <a:r>
              <a:rPr lang="en-US" dirty="0"/>
              <a:t>Sample bits from </a:t>
            </a:r>
            <a:r>
              <a:rPr lang="en-US" i="1" dirty="0"/>
              <a:t>D</a:t>
            </a:r>
            <a:r>
              <a:rPr lang="en-US" dirty="0"/>
              <a:t>, i.e., sample from Benign space</a:t>
            </a:r>
          </a:p>
          <a:p>
            <a:endParaRPr lang="en-US" dirty="0"/>
          </a:p>
          <a:p>
            <a:r>
              <a:rPr lang="en-US" dirty="0"/>
              <a:t>Restart 10 times</a:t>
            </a:r>
          </a:p>
          <a:p>
            <a:endParaRPr lang="en-US" dirty="0"/>
          </a:p>
          <a:p>
            <a:r>
              <a:rPr lang="en-US" dirty="0"/>
              <a:t>Follow gradients until convergence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CF171-01D2-B341-A26D-FE45337C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" y="1240397"/>
            <a:ext cx="13017498" cy="39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9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A09A-80A4-FC4D-91EA-C6C43401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29CE-482C-9842-82BE-9BEAABC7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k</a:t>
            </a:r>
            <a:r>
              <a:rPr lang="en-US" dirty="0"/>
              <a:t> to a constant</a:t>
            </a:r>
          </a:p>
          <a:p>
            <a:endParaRPr lang="en-US" dirty="0"/>
          </a:p>
          <a:p>
            <a:r>
              <a:rPr lang="en-US" dirty="0"/>
              <a:t>If there is no improvement:</a:t>
            </a:r>
          </a:p>
          <a:p>
            <a:pPr lvl="1"/>
            <a:r>
              <a:rPr lang="en-US" dirty="0"/>
              <a:t>Divide </a:t>
            </a:r>
            <a:r>
              <a:rPr lang="en-US" i="1" dirty="0"/>
              <a:t>k</a:t>
            </a:r>
            <a:r>
              <a:rPr lang="en-US" dirty="0"/>
              <a:t> by 2</a:t>
            </a:r>
          </a:p>
          <a:p>
            <a:pPr lvl="1"/>
            <a:r>
              <a:rPr lang="en-US" dirty="0"/>
              <a:t>Undo the bit update</a:t>
            </a:r>
          </a:p>
          <a:p>
            <a:pPr lvl="1"/>
            <a:endParaRPr lang="en-US" dirty="0"/>
          </a:p>
          <a:p>
            <a:r>
              <a:rPr lang="en-US" dirty="0"/>
              <a:t>If there in an improvement: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k</a:t>
            </a:r>
            <a:r>
              <a:rPr lang="en-US" dirty="0"/>
              <a:t> by 2</a:t>
            </a:r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k &lt; 0.5</a:t>
            </a:r>
          </a:p>
          <a:p>
            <a:pPr lvl="1"/>
            <a:r>
              <a:rPr lang="en-US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69812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8147-25A3-BE48-90C6-710B9658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defense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A39A3-A0C2-9A4E-B5F1-833F878E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7" y="3132974"/>
            <a:ext cx="12986523" cy="43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5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D284-8456-A641-B6EA-581D51CA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F4BD8-BB78-764E-93FE-7260670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47" y="3038395"/>
            <a:ext cx="13042734" cy="4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2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</a:t>
            </a:r>
            <a:r>
              <a:rPr lang="nl-NL" dirty="0"/>
              <a:t>f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en-US" dirty="0"/>
              <a:t>note: discrimination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13" y="1821285"/>
            <a:ext cx="9013049" cy="6752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99948-4012-6E45-A91A-9DD7CA98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04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</a:t>
            </a:r>
            <a:r>
              <a:rPr lang="nl-NL" dirty="0"/>
              <a:t>f</a:t>
            </a:r>
            <a:r>
              <a:rPr lang="en-NL" dirty="0" err="1"/>
              <a:t>i</a:t>
            </a:r>
            <a:r>
              <a:rPr lang="nl-NL" dirty="0"/>
              <a:t>n</a:t>
            </a:r>
            <a:r>
              <a:rPr lang="en-NL" dirty="0"/>
              <a:t>a</a:t>
            </a:r>
            <a:r>
              <a:rPr lang="nl-NL" dirty="0"/>
              <a:t>l</a:t>
            </a:r>
            <a:r>
              <a:rPr lang="en-NL" dirty="0"/>
              <a:t> </a:t>
            </a:r>
            <a:r>
              <a:rPr lang="en-US" dirty="0"/>
              <a:t>note: discrimination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13" y="1821285"/>
            <a:ext cx="9013049" cy="67522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75283" y="6038997"/>
            <a:ext cx="9512771" cy="32974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Side-effect of inventory management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Black Barbie sells less often than White Barbie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also nice: 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=t4DT3tQqgRM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552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13" dirty="0"/>
              <a:t>More serious – predictive policing</a:t>
            </a:r>
            <a:br>
              <a:rPr lang="en-US" sz="3413" dirty="0"/>
            </a:br>
            <a:r>
              <a:rPr lang="en-US" sz="3413" dirty="0"/>
              <a:t>Software predicts future criminals, and it’s biased against blacks...</a:t>
            </a: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br>
              <a:rPr lang="en-US" sz="3413" dirty="0"/>
            </a:br>
            <a:r>
              <a:rPr lang="en-US" sz="2560" dirty="0"/>
              <a:t>by Julia </a:t>
            </a:r>
            <a:r>
              <a:rPr lang="en-US" sz="2560" dirty="0" err="1"/>
              <a:t>Angwin</a:t>
            </a:r>
            <a:r>
              <a:rPr lang="en-US" sz="2560" dirty="0"/>
              <a:t>, Jeff Larson, Surya </a:t>
            </a:r>
            <a:r>
              <a:rPr lang="en-US" sz="2560" dirty="0" err="1"/>
              <a:t>Mattu</a:t>
            </a:r>
            <a:r>
              <a:rPr lang="en-US" sz="2560" dirty="0"/>
              <a:t> and Lauren Kirchner, </a:t>
            </a:r>
            <a:r>
              <a:rPr lang="en-US" sz="2560" dirty="0" err="1"/>
              <a:t>ProPublica</a:t>
            </a:r>
            <a:r>
              <a:rPr lang="en-US" sz="2560" dirty="0"/>
              <a:t>, May 23,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60" y="2632569"/>
            <a:ext cx="9139484" cy="51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0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discrimination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Berkeley discrimination case: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probability of acceptance: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(admitted | men) = 0.44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(admitted | women) = 0.35</a:t>
            </a:r>
          </a:p>
          <a:p>
            <a:pPr lvl="1"/>
            <a:endParaRPr lang="en-US" dirty="0"/>
          </a:p>
          <a:p>
            <a:r>
              <a:rPr lang="en-US" dirty="0"/>
              <a:t>Standard discrimination measure = difference in acceptance probability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(admitted | men) - </a:t>
            </a:r>
            <a:r>
              <a:rPr lang="en-US" dirty="0" err="1"/>
              <a:t>Pr</a:t>
            </a:r>
            <a:r>
              <a:rPr lang="en-US" dirty="0"/>
              <a:t>(admitted | women) = 0.09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23831"/>
              </p:ext>
            </p:extLst>
          </p:nvPr>
        </p:nvGraphicFramePr>
        <p:xfrm>
          <a:off x="4363722" y="2920059"/>
          <a:ext cx="5933541" cy="1922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0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Applicants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Admitted</a:t>
                      </a:r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92">
                <a:tc>
                  <a:txBody>
                    <a:bodyPr/>
                    <a:lstStyle/>
                    <a:p>
                      <a:r>
                        <a:rPr lang="en-US" sz="2400"/>
                        <a:t>Men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8442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44%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92">
                <a:tc>
                  <a:txBody>
                    <a:bodyPr/>
                    <a:lstStyle/>
                    <a:p>
                      <a:r>
                        <a:rPr lang="en-US" sz="2400"/>
                        <a:t>Women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4321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35%</a:t>
                      </a:r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C2581-C3C5-EC4A-AE2A-8436CD82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83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700C-FB7E-4F66-A71C-44E56FD1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</a:t>
            </a:r>
            <a:r>
              <a:rPr lang="en-NL" dirty="0" err="1"/>
              <a:t>olutions</a:t>
            </a:r>
            <a:r>
              <a:rPr lang="en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3F7FF-4D66-4D9F-A251-22B0E4AE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395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5613" y="484188"/>
            <a:ext cx="10009187" cy="1512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How Much Data is Enough?</a:t>
            </a:r>
          </a:p>
        </p:txBody>
      </p:sp>
      <p:sp>
        <p:nvSpPr>
          <p:cNvPr id="21518" name="Rectangle 14"/>
          <p:cNvSpPr>
            <a:spLocks noGrp="1" noChangeArrowheads="1"/>
          </p:cNvSpPr>
          <p:nvPr>
            <p:ph idx="4294967295"/>
          </p:nvPr>
        </p:nvSpPr>
        <p:spPr>
          <a:xfrm>
            <a:off x="4876800" y="2355850"/>
            <a:ext cx="8128000" cy="6842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statistical bounds</a:t>
            </a:r>
          </a:p>
          <a:p>
            <a:pPr lvl="1"/>
            <a:r>
              <a:rPr lang="en-US" dirty="0"/>
              <a:t>Normal distribution</a:t>
            </a:r>
          </a:p>
          <a:p>
            <a:pPr lvl="1"/>
            <a:r>
              <a:rPr lang="en-US" dirty="0" err="1"/>
              <a:t>Hoeffding</a:t>
            </a:r>
            <a:r>
              <a:rPr lang="en-US" dirty="0"/>
              <a:t> bound</a:t>
            </a:r>
          </a:p>
          <a:p>
            <a:endParaRPr lang="en-US" dirty="0"/>
          </a:p>
          <a:p>
            <a:r>
              <a:rPr lang="en-US" dirty="0"/>
              <a:t>Applies to scores that are average over examples</a:t>
            </a:r>
          </a:p>
          <a:p>
            <a:r>
              <a:rPr lang="en-US" dirty="0"/>
              <a:t>Can select a winner if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Score1 &gt; Score2 + </a:t>
            </a:r>
            <a:r>
              <a:rPr lang="en-US" dirty="0" err="1"/>
              <a:t>ε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6112" lvl="1" indent="-276112">
              <a:buFontTx/>
              <a:buChar char="•"/>
            </a:pPr>
            <a:r>
              <a:rPr lang="en-US" b="1" i="1" dirty="0">
                <a:solidFill>
                  <a:srgbClr val="008000"/>
                </a:solidFill>
              </a:rPr>
              <a:t>How to determine </a:t>
            </a:r>
            <a:r>
              <a:rPr lang="en-US" b="1" i="1" dirty="0" err="1">
                <a:solidFill>
                  <a:srgbClr val="008000"/>
                </a:solidFill>
              </a:rPr>
              <a:t>ε</a:t>
            </a:r>
            <a:r>
              <a:rPr lang="en-US" b="1" i="1" dirty="0">
                <a:solidFill>
                  <a:srgbClr val="008000"/>
                </a:solidFill>
              </a:rPr>
              <a:t>?</a:t>
            </a:r>
          </a:p>
          <a:p>
            <a:endParaRPr lang="en-US" dirty="0"/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650240" y="476842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083733" y="509354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3359573" y="6719148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 flipV="1">
            <a:off x="1733973" y="4768427"/>
            <a:ext cx="1625600" cy="43349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842347" y="5960535"/>
            <a:ext cx="1625600" cy="108373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576320" y="5527041"/>
            <a:ext cx="1517227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 b="1" dirty="0">
                <a:latin typeface="Times New Roman" charset="0"/>
              </a:rPr>
              <a:t>...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2926080" y="3251200"/>
            <a:ext cx="1950720" cy="617728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975360" y="2348090"/>
            <a:ext cx="2600960" cy="562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charset="0"/>
              </a:rPr>
              <a:t>Sample of Data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2384213" y="2926080"/>
            <a:ext cx="0" cy="1083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50240" y="3901441"/>
            <a:ext cx="2600960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>
                <a:latin typeface="Times New Roman" charset="0"/>
              </a:rPr>
              <a:t>1.6  +/-  </a:t>
            </a:r>
            <a:r>
              <a:rPr lang="el-GR" sz="3400">
                <a:latin typeface="Times New Roman" charset="0"/>
                <a:cs typeface="Times New Roman" charset="0"/>
              </a:rPr>
              <a:t>ε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3251200" y="3359573"/>
            <a:ext cx="1192107" cy="1842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650240" y="6827521"/>
            <a:ext cx="2709333" cy="65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400">
                <a:latin typeface="Times New Roman" charset="0"/>
              </a:rPr>
              <a:t>1.4  +/-  </a:t>
            </a:r>
            <a:r>
              <a:rPr lang="el-GR" sz="3400">
                <a:latin typeface="Times New Roman" charset="0"/>
                <a:cs typeface="Times New Roman" charset="0"/>
              </a:rPr>
              <a:t>ε</a:t>
            </a:r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1842347" y="5635413"/>
            <a:ext cx="1733973" cy="32512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3793067" y="7152640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3467947" y="769450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4118187" y="769450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H="1">
            <a:off x="3684693" y="7477760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26" name="Line 22"/>
          <p:cNvSpPr>
            <a:spLocks noChangeShapeType="1"/>
          </p:cNvSpPr>
          <p:nvPr/>
        </p:nvSpPr>
        <p:spPr bwMode="auto">
          <a:xfrm>
            <a:off x="4009813" y="7477760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3684693" y="7152644"/>
            <a:ext cx="650240" cy="34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399">
                <a:latin typeface="Times New Roman" charset="0"/>
              </a:rPr>
              <a:t>Xd?</a:t>
            </a: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3684693" y="3793067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359573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4009813" y="4334933"/>
            <a:ext cx="325120" cy="325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30012" tIns="65007" rIns="130012" bIns="65007" anchor="ctr"/>
          <a:lstStyle/>
          <a:p>
            <a:endParaRPr lang="en-US" sz="1801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 flipH="1">
            <a:off x="3576320" y="411818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3901440" y="4118188"/>
            <a:ext cx="32512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/>
          <a:lstStyle/>
          <a:p>
            <a:endParaRPr lang="en-US" sz="1801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3576320" y="3793069"/>
            <a:ext cx="650240" cy="34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12" tIns="65007" rIns="130012" bIns="6500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399">
                <a:latin typeface="Times New Roman" charset="0"/>
              </a:rPr>
              <a:t>X1?</a:t>
            </a:r>
          </a:p>
        </p:txBody>
      </p:sp>
    </p:spTree>
    <p:extLst>
      <p:ext uri="{BB962C8B-B14F-4D97-AF65-F5344CB8AC3E}">
        <p14:creationId xmlns:p14="http://schemas.microsoft.com/office/powerpoint/2010/main" val="10881894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10" y="3659599"/>
            <a:ext cx="6011143" cy="4552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discrimination?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Remove/censor sensitive attributes (race, gender, etc.) </a:t>
            </a:r>
          </a:p>
          <a:p>
            <a:endParaRPr lang="en-US" dirty="0"/>
          </a:p>
          <a:p>
            <a:r>
              <a:rPr lang="en-US" b="1" dirty="0"/>
              <a:t>Does not work!</a:t>
            </a:r>
          </a:p>
          <a:p>
            <a:endParaRPr lang="en-US" b="1" dirty="0"/>
          </a:p>
          <a:p>
            <a:r>
              <a:rPr lang="en-US" dirty="0"/>
              <a:t>Redlining:</a:t>
            </a:r>
          </a:p>
          <a:p>
            <a:pPr marL="548632" lvl="1" indent="0">
              <a:buNone/>
            </a:pPr>
            <a:endParaRPr lang="en-US" dirty="0"/>
          </a:p>
          <a:p>
            <a:pPr marL="548632" lvl="1" indent="0">
              <a:buNone/>
            </a:pPr>
            <a:r>
              <a:rPr lang="en-US" i="1" dirty="0"/>
              <a:t>Determine sensitive values</a:t>
            </a:r>
          </a:p>
          <a:p>
            <a:pPr marL="548632" lvl="1" indent="0">
              <a:buNone/>
            </a:pPr>
            <a:r>
              <a:rPr lang="en-US" i="1" dirty="0"/>
              <a:t>from other attributes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548632" lvl="1" indent="0">
              <a:buNone/>
            </a:pPr>
            <a:endParaRPr lang="en-US" dirty="0"/>
          </a:p>
          <a:p>
            <a:pPr marL="548632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4828" y="8188208"/>
            <a:ext cx="7869462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dirty="0"/>
              <a:t>Home Owners' Loan Corporation Philadelphia redlining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5BA62-6E64-B344-A8B7-5E0BBBEA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75" y="6356824"/>
            <a:ext cx="2133079" cy="365001"/>
          </a:xfrm>
          <a:prstGeom prst="rect">
            <a:avLst/>
          </a:prstGeom>
        </p:spPr>
        <p:txBody>
          <a:bodyPr lIns="64281" tIns="32140" rIns="64281" bIns="3214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D7596-BE9B-B345-A100-A6456C781214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45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solution: preferential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Randomly draw examples from every sensitive group</a:t>
            </a:r>
          </a:p>
          <a:p>
            <a:endParaRPr lang="en-US" dirty="0"/>
          </a:p>
          <a:p>
            <a:r>
              <a:rPr lang="en-US" dirty="0"/>
              <a:t>From a discriminated group:</a:t>
            </a:r>
          </a:p>
          <a:p>
            <a:pPr lvl="1"/>
            <a:r>
              <a:rPr lang="en-US" dirty="0"/>
              <a:t>Draw more examples with positive labels</a:t>
            </a:r>
          </a:p>
          <a:p>
            <a:pPr lvl="1"/>
            <a:r>
              <a:rPr lang="en-US" dirty="0"/>
              <a:t>Draw less examples with negative labels</a:t>
            </a:r>
          </a:p>
          <a:p>
            <a:pPr lvl="1"/>
            <a:endParaRPr lang="en-US" dirty="0"/>
          </a:p>
          <a:p>
            <a:r>
              <a:rPr lang="en-US" dirty="0"/>
              <a:t>From a favored group:</a:t>
            </a:r>
          </a:p>
          <a:p>
            <a:pPr lvl="1"/>
            <a:r>
              <a:rPr lang="en-US" dirty="0"/>
              <a:t>Draw less examples with positive labels</a:t>
            </a:r>
          </a:p>
          <a:p>
            <a:pPr lvl="1"/>
            <a:r>
              <a:rPr lang="en-US" dirty="0"/>
              <a:t>Draw more examples with negative labels</a:t>
            </a:r>
          </a:p>
          <a:p>
            <a:pPr lvl="1"/>
            <a:endParaRPr lang="en-US" dirty="0"/>
          </a:p>
          <a:p>
            <a:r>
              <a:rPr lang="en-US" dirty="0"/>
              <a:t>Until a data set is created with 0 discrimination</a:t>
            </a:r>
          </a:p>
          <a:p>
            <a:pPr lvl="1"/>
            <a:r>
              <a:rPr lang="en-US" i="1" dirty="0"/>
              <a:t>Maintain the same fraction of positive/negative labels!</a:t>
            </a:r>
          </a:p>
          <a:p>
            <a:r>
              <a:rPr lang="en-US" dirty="0"/>
              <a:t>Learn a model from this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41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solution: different thresholds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Learn a probabilistic model</a:t>
            </a:r>
          </a:p>
          <a:p>
            <a:endParaRPr lang="en-US" dirty="0"/>
          </a:p>
          <a:p>
            <a:r>
              <a:rPr lang="en-US" dirty="0"/>
              <a:t>Such a model gives a probability P(</a:t>
            </a:r>
            <a:r>
              <a:rPr lang="en-US" dirty="0" err="1"/>
              <a:t>i</a:t>
            </a:r>
            <a:r>
              <a:rPr lang="en-US" dirty="0"/>
              <a:t>) that example </a:t>
            </a:r>
            <a:r>
              <a:rPr lang="en-US" dirty="0" err="1"/>
              <a:t>i</a:t>
            </a:r>
            <a:r>
              <a:rPr lang="en-US" dirty="0"/>
              <a:t> belongs to the positive class</a:t>
            </a:r>
          </a:p>
          <a:p>
            <a:pPr lvl="1"/>
            <a:r>
              <a:rPr lang="en-US" dirty="0"/>
              <a:t>Naïve Bayes is such a classifier</a:t>
            </a:r>
          </a:p>
          <a:p>
            <a:pPr lvl="1"/>
            <a:endParaRPr lang="en-US" dirty="0"/>
          </a:p>
          <a:p>
            <a:r>
              <a:rPr lang="en-US" dirty="0"/>
              <a:t>Use different decision thresholds t for the different sensitive groups, such that</a:t>
            </a:r>
          </a:p>
          <a:p>
            <a:pPr lvl="1"/>
            <a:r>
              <a:rPr lang="en-US" dirty="0"/>
              <a:t>If P(</a:t>
            </a:r>
            <a:r>
              <a:rPr lang="en-US" dirty="0" err="1"/>
              <a:t>i</a:t>
            </a:r>
            <a:r>
              <a:rPr lang="en-US" dirty="0"/>
              <a:t>) &gt; t, then </a:t>
            </a:r>
            <a:r>
              <a:rPr lang="en-US" dirty="0" err="1"/>
              <a:t>i</a:t>
            </a:r>
            <a:r>
              <a:rPr lang="en-US" dirty="0"/>
              <a:t> is labeled as positive</a:t>
            </a:r>
          </a:p>
          <a:p>
            <a:pPr lvl="1"/>
            <a:r>
              <a:rPr lang="en-US" dirty="0"/>
              <a:t>The fraction of examples labeled as positive is roughly equal for every sensitive group</a:t>
            </a:r>
          </a:p>
        </p:txBody>
      </p:sp>
    </p:spTree>
    <p:extLst>
      <p:ext uri="{BB962C8B-B14F-4D97-AF65-F5344CB8AC3E}">
        <p14:creationId xmlns:p14="http://schemas.microsoft.com/office/powerpoint/2010/main" val="3772145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solution: different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Learn a probabilistic model </a:t>
            </a:r>
            <a:r>
              <a:rPr lang="en-US" b="1" dirty="0">
                <a:solidFill>
                  <a:srgbClr val="ADC610"/>
                </a:solidFill>
              </a:rPr>
              <a:t>for every sensitive group</a:t>
            </a:r>
          </a:p>
          <a:p>
            <a:endParaRPr lang="en-US" dirty="0"/>
          </a:p>
          <a:p>
            <a:r>
              <a:rPr lang="en-US" dirty="0"/>
              <a:t>Such a model gives a probability P(</a:t>
            </a:r>
            <a:r>
              <a:rPr lang="en-US" dirty="0" err="1"/>
              <a:t>i</a:t>
            </a:r>
            <a:r>
              <a:rPr lang="en-US" dirty="0"/>
              <a:t>) that example </a:t>
            </a:r>
            <a:r>
              <a:rPr lang="en-US" dirty="0" err="1"/>
              <a:t>i</a:t>
            </a:r>
            <a:r>
              <a:rPr lang="en-US" dirty="0"/>
              <a:t> belongs to the positive class</a:t>
            </a:r>
          </a:p>
          <a:p>
            <a:pPr lvl="1"/>
            <a:r>
              <a:rPr lang="en-US" dirty="0"/>
              <a:t>Naïve Bayes is such a classifier</a:t>
            </a:r>
          </a:p>
          <a:p>
            <a:pPr lvl="1"/>
            <a:endParaRPr lang="en-US" dirty="0"/>
          </a:p>
          <a:p>
            <a:r>
              <a:rPr lang="en-US" dirty="0"/>
              <a:t>Use different decision thresholds t for the different groups, such that</a:t>
            </a:r>
          </a:p>
          <a:p>
            <a:pPr lvl="1"/>
            <a:r>
              <a:rPr lang="en-US" dirty="0"/>
              <a:t>If P(</a:t>
            </a:r>
            <a:r>
              <a:rPr lang="en-US" dirty="0" err="1"/>
              <a:t>i</a:t>
            </a:r>
            <a:r>
              <a:rPr lang="en-US" dirty="0"/>
              <a:t>) &gt; t, then </a:t>
            </a:r>
            <a:r>
              <a:rPr lang="en-US" dirty="0" err="1"/>
              <a:t>i</a:t>
            </a:r>
            <a:r>
              <a:rPr lang="en-US" dirty="0"/>
              <a:t> is labeled as positive</a:t>
            </a:r>
          </a:p>
          <a:p>
            <a:pPr lvl="1"/>
            <a:r>
              <a:rPr lang="en-US" dirty="0"/>
              <a:t>The fraction of examples labeled as positive is roughly equal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2576255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ethnic profiling study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NB = learning naïve Bayes classifier</a:t>
            </a:r>
          </a:p>
          <a:p>
            <a:r>
              <a:rPr lang="en-US" dirty="0" err="1"/>
              <a:t>NBmas</a:t>
            </a:r>
            <a:r>
              <a:rPr lang="en-US" dirty="0"/>
              <a:t>, </a:t>
            </a:r>
            <a:r>
              <a:rPr lang="en-US" dirty="0" err="1"/>
              <a:t>NBrw</a:t>
            </a:r>
            <a:r>
              <a:rPr lang="en-US" dirty="0"/>
              <a:t> = forms of preferential sampling</a:t>
            </a:r>
          </a:p>
          <a:p>
            <a:r>
              <a:rPr lang="en-US" dirty="0" err="1"/>
              <a:t>NBthre</a:t>
            </a:r>
            <a:r>
              <a:rPr lang="en-US" dirty="0"/>
              <a:t> = use different models and thresholds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55" y="1836623"/>
            <a:ext cx="9479994" cy="48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4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ethnic profiling study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NB = learning naïve Bayes classifier</a:t>
            </a:r>
          </a:p>
          <a:p>
            <a:r>
              <a:rPr lang="en-US" dirty="0" err="1"/>
              <a:t>NBmas</a:t>
            </a:r>
            <a:r>
              <a:rPr lang="en-US" dirty="0"/>
              <a:t>, </a:t>
            </a:r>
            <a:r>
              <a:rPr lang="en-US" dirty="0" err="1"/>
              <a:t>NBrw</a:t>
            </a:r>
            <a:r>
              <a:rPr lang="en-US" dirty="0"/>
              <a:t> = forms of preferential sampling</a:t>
            </a:r>
          </a:p>
          <a:p>
            <a:r>
              <a:rPr lang="en-US" dirty="0" err="1"/>
              <a:t>NBthre</a:t>
            </a:r>
            <a:r>
              <a:rPr lang="en-US" dirty="0"/>
              <a:t> = use different models and thresholds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55" y="1836623"/>
            <a:ext cx="9479994" cy="48254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6451" y="6261571"/>
            <a:ext cx="6851601" cy="23842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We can reduce discrimination with little accuracy loss</a:t>
            </a:r>
          </a:p>
        </p:txBody>
      </p:sp>
    </p:spTree>
    <p:extLst>
      <p:ext uri="{BB962C8B-B14F-4D97-AF65-F5344CB8AC3E}">
        <p14:creationId xmlns:p14="http://schemas.microsoft.com/office/powerpoint/2010/main" val="2255066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not so simple: Simpsons paradox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Berkeley discrimination case, per department: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Seems to favor woman!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61933"/>
              </p:ext>
            </p:extLst>
          </p:nvPr>
        </p:nvGraphicFramePr>
        <p:xfrm>
          <a:off x="2325941" y="3136749"/>
          <a:ext cx="10240411" cy="611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8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3589"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Department</a:t>
                      </a:r>
                    </a:p>
                  </a:txBody>
                  <a:tcPr marL="130048" marR="130048" marT="65024" marB="65024" anchor="ctr"/>
                </a:tc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Men</a:t>
                      </a:r>
                    </a:p>
                  </a:txBody>
                  <a:tcPr marL="130048" marR="130048" marT="65024" marB="65024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/>
                        <a:t>Women</a:t>
                      </a:r>
                    </a:p>
                  </a:txBody>
                  <a:tcPr marL="130048" marR="130048" marT="65024" marB="65024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1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Applicants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Admitted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Applicants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Admitted</a:t>
                      </a:r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/>
                        <a:t>A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825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62%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108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82%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/>
                        <a:t>B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560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63%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25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68%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325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37%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593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34%</a:t>
                      </a:r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/>
                        <a:t>D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417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33%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375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35%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/>
                        <a:t>E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191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28%</a:t>
                      </a:r>
                      <a:endParaRPr lang="en-US" sz="2400"/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393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24%</a:t>
                      </a:r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3589">
                <a:tc>
                  <a:txBody>
                    <a:bodyPr/>
                    <a:lstStyle/>
                    <a:p>
                      <a:r>
                        <a:rPr lang="en-US" sz="2400"/>
                        <a:t>F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373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6%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341</a:t>
                      </a:r>
                    </a:p>
                  </a:txBody>
                  <a:tcPr marL="130048" marR="130048" marT="65024" marB="65024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7%</a:t>
                      </a:r>
                      <a:endParaRPr lang="en-US" sz="2400" dirty="0"/>
                    </a:p>
                  </a:txBody>
                  <a:tcPr marL="130048" marR="130048" marT="65024" marB="6502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814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global trend can be completely reversed when data is split into groups!</a:t>
            </a:r>
          </a:p>
          <a:p>
            <a:r>
              <a:rPr lang="en-US" dirty="0"/>
              <a:t>There was no discrimination at Berkeley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7" y="1996480"/>
            <a:ext cx="7044267" cy="46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30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discrimination is 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r>
              <a:rPr lang="en-US" dirty="0"/>
              <a:t>When it can be explained using other attributes</a:t>
            </a:r>
          </a:p>
          <a:p>
            <a:pPr lvl="1"/>
            <a:r>
              <a:rPr lang="en-US" dirty="0"/>
              <a:t>e.g., education, experience, salary, etc.</a:t>
            </a:r>
          </a:p>
          <a:p>
            <a:pPr lvl="1"/>
            <a:endParaRPr lang="en-US" dirty="0"/>
          </a:p>
          <a:p>
            <a:r>
              <a:rPr lang="en-US" dirty="0"/>
              <a:t>One can use these attributes to split the population into subgroups, discrimination in one subgroup is bad, but between subgroups is OK</a:t>
            </a:r>
          </a:p>
          <a:p>
            <a:endParaRPr lang="en-US" dirty="0"/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Apply preferential sampling on every subgroup</a:t>
            </a:r>
          </a:p>
          <a:p>
            <a:pPr lvl="1"/>
            <a:r>
              <a:rPr lang="en-US" dirty="0"/>
              <a:t>Ensure that the positive class probability for every subgroup remains the same!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9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ethnic profiling case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2325937" y="2356524"/>
            <a:ext cx="10009112" cy="68407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94" y="1996481"/>
            <a:ext cx="10695977" cy="54668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004907" y="2817707"/>
            <a:ext cx="9681351" cy="498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pPr lvl="1"/>
            <a:endParaRPr lang="en-US" sz="5120" dirty="0"/>
          </a:p>
          <a:p>
            <a:endParaRPr lang="en-US" sz="2844" dirty="0"/>
          </a:p>
          <a:p>
            <a:pPr marL="548632" lvl="1" indent="0">
              <a:buNone/>
            </a:pPr>
            <a:endParaRPr lang="en-US" sz="2844" dirty="0"/>
          </a:p>
          <a:p>
            <a:pPr marL="548632" lvl="1" indent="0">
              <a:buNone/>
            </a:pPr>
            <a:endParaRPr lang="en-US" sz="2844" dirty="0"/>
          </a:p>
          <a:p>
            <a:pPr marL="548632" lvl="1" indent="0">
              <a:buNone/>
            </a:pPr>
            <a:endParaRPr lang="en-US" sz="2844" dirty="0"/>
          </a:p>
          <a:p>
            <a:pPr marL="548632" lvl="1" indent="0">
              <a:buNone/>
            </a:pPr>
            <a:endParaRPr lang="en-US" sz="2844" dirty="0"/>
          </a:p>
          <a:p>
            <a:pPr marL="548632" lvl="1" indent="0">
              <a:buNone/>
            </a:pPr>
            <a:r>
              <a:rPr lang="en-US" sz="2844" dirty="0"/>
              <a:t>Native Dutch have 9% probability of being falsely accused by the model, Moroccans 63%...</a:t>
            </a:r>
          </a:p>
          <a:p>
            <a:pPr marL="548632" lvl="1" indent="0">
              <a:buNone/>
            </a:pPr>
            <a:endParaRPr lang="en-US" sz="2844" dirty="0"/>
          </a:p>
          <a:p>
            <a:pPr marL="548632" lvl="1" indent="0">
              <a:buNone/>
            </a:pPr>
            <a:r>
              <a:rPr lang="en-US" sz="2844" dirty="0"/>
              <a:t>So please modify the </a:t>
            </a:r>
            <a:r>
              <a:rPr lang="en-US" sz="2844" dirty="0">
                <a:solidFill>
                  <a:schemeClr val="accent3"/>
                </a:solidFill>
              </a:rPr>
              <a:t>data</a:t>
            </a:r>
            <a:r>
              <a:rPr lang="en-US" sz="2844" dirty="0"/>
              <a:t>, </a:t>
            </a:r>
            <a:r>
              <a:rPr lang="en-US" sz="2844" dirty="0">
                <a:solidFill>
                  <a:schemeClr val="accent2"/>
                </a:solidFill>
              </a:rPr>
              <a:t>algorithm</a:t>
            </a:r>
            <a:r>
              <a:rPr lang="en-US" sz="2844" dirty="0"/>
              <a:t>, or </a:t>
            </a:r>
            <a:r>
              <a:rPr lang="en-US" sz="2844" dirty="0">
                <a:solidFill>
                  <a:schemeClr val="accent4"/>
                </a:solidFill>
              </a:rPr>
              <a:t>output</a:t>
            </a:r>
            <a:r>
              <a:rPr lang="en-US" sz="2844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658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best attribute is better than second</a:t>
            </a:r>
          </a:p>
          <a:p>
            <a:pPr lvl="1"/>
            <a:r>
              <a:rPr lang="en-US" dirty="0"/>
              <a:t>That is: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G is the estimated Gini</a:t>
            </a:r>
          </a:p>
          <a:p>
            <a:endParaRPr lang="en-NL" dirty="0"/>
          </a:p>
          <a:p>
            <a:r>
              <a:rPr lang="en-US" dirty="0"/>
              <a:t>Using a statistical result: </a:t>
            </a:r>
            <a:r>
              <a:rPr lang="en-US" dirty="0" err="1"/>
              <a:t>Hoeffding</a:t>
            </a:r>
            <a:r>
              <a:rPr lang="en-US" dirty="0"/>
              <a:t> bound</a:t>
            </a:r>
          </a:p>
          <a:p>
            <a:pPr lvl="1"/>
            <a:r>
              <a:rPr lang="en-US" dirty="0"/>
              <a:t>Collect n data point </a:t>
            </a:r>
            <a:r>
              <a:rPr lang="en-US" dirty="0" err="1"/>
              <a:t>untill</a:t>
            </a:r>
            <a:r>
              <a:rPr lang="en-US" dirty="0"/>
              <a:t>:</a:t>
            </a:r>
          </a:p>
          <a:p>
            <a:pPr marL="549049" lvl="1" indent="0">
              <a:buNone/>
            </a:pPr>
            <a:endParaRPr lang="en-US" dirty="0"/>
          </a:p>
          <a:p>
            <a:pPr lvl="1"/>
            <a:r>
              <a:rPr lang="en-US" dirty="0"/>
              <a:t>Then, X1 is correct with probability 1-δ, distribution-free!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R the range (log c, where c is the number of classes)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6754465" y="5065711"/>
          <a:ext cx="3797582" cy="711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200" imgH="241200" progId="Equation.3">
                  <p:embed/>
                </p:oleObj>
              </mc:Choice>
              <mc:Fallback>
                <p:oleObj name="Equation" r:id="rId2" imgW="1168200" imgH="241200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465" y="5065711"/>
                        <a:ext cx="3797582" cy="711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5059708" y="6622462"/>
          <a:ext cx="2885384" cy="1923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660240" progId="Equation.3">
                  <p:embed/>
                </p:oleObj>
              </mc:Choice>
              <mc:Fallback>
                <p:oleObj name="Equation" r:id="rId4" imgW="990360" imgH="66024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708" y="6622462"/>
                        <a:ext cx="2885384" cy="1923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074954"/>
              </p:ext>
            </p:extLst>
          </p:nvPr>
        </p:nvGraphicFramePr>
        <p:xfrm>
          <a:off x="4337838" y="2852597"/>
          <a:ext cx="3797582" cy="71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241200" progId="Equation.3">
                  <p:embed/>
                </p:oleObj>
              </mc:Choice>
              <mc:Fallback>
                <p:oleObj name="Equation" r:id="rId6" imgW="1168200" imgH="241200" progId="Equation.3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838" y="2852597"/>
                        <a:ext cx="3797582" cy="711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650411"/>
      </p:ext>
    </p:extLst>
  </p:cSld>
  <p:clrMapOvr>
    <a:masterClrMapping/>
  </p:clrMapOvr>
  <p:transition advTm="0"/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14791</TotalTime>
  <Words>3027</Words>
  <Application>Microsoft Macintosh PowerPoint</Application>
  <PresentationFormat>Custom</PresentationFormat>
  <Paragraphs>890</Paragraphs>
  <Slides>89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Times</vt:lpstr>
      <vt:lpstr>Arial</vt:lpstr>
      <vt:lpstr>Avenir</vt:lpstr>
      <vt:lpstr>Bookman Old Style</vt:lpstr>
      <vt:lpstr>Calibri</vt:lpstr>
      <vt:lpstr>Calibri Light</vt:lpstr>
      <vt:lpstr>Symbol</vt:lpstr>
      <vt:lpstr>Tahoma</vt:lpstr>
      <vt:lpstr>Times New Roman</vt:lpstr>
      <vt:lpstr>Default Theme</vt:lpstr>
      <vt:lpstr>1_Custom Design</vt:lpstr>
      <vt:lpstr>Custom Design</vt:lpstr>
      <vt:lpstr>Equation</vt:lpstr>
      <vt:lpstr>Adversarial ML</vt:lpstr>
      <vt:lpstr>Grading</vt:lpstr>
      <vt:lpstr>Learning from streams</vt:lpstr>
      <vt:lpstr>General idea</vt:lpstr>
      <vt:lpstr>Sufficient statistics</vt:lpstr>
      <vt:lpstr>Data Mining As Search</vt:lpstr>
      <vt:lpstr>How Much Data is Enough?</vt:lpstr>
      <vt:lpstr>How Much Data is Enough?</vt:lpstr>
      <vt:lpstr>How Much Data?</vt:lpstr>
      <vt:lpstr>Hoeffding Tree Algorithm</vt:lpstr>
      <vt:lpstr>VFDT (Very Fast Decision Tree)</vt:lpstr>
      <vt:lpstr>Practical learning from streams</vt:lpstr>
      <vt:lpstr>Practical learning from streams</vt:lpstr>
      <vt:lpstr>Adversarial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happening?</vt:lpstr>
      <vt:lpstr>What is happening?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attacks</vt:lpstr>
      <vt:lpstr>PowerPoint Presentation</vt:lpstr>
      <vt:lpstr>PowerPoint Presentation</vt:lpstr>
      <vt:lpstr>PowerPoint Presentation</vt:lpstr>
      <vt:lpstr>The data – Lab 4</vt:lpstr>
      <vt:lpstr>The problem</vt:lpstr>
      <vt:lpstr>But malware will be modified…</vt:lpstr>
      <vt:lpstr>Attacking a Neural Net</vt:lpstr>
      <vt:lpstr>Attacking a Neural Net</vt:lpstr>
      <vt:lpstr>Evasion rates</vt:lpstr>
      <vt:lpstr>Fast Gradient Sign Method</vt:lpstr>
      <vt:lpstr>The real problem: defense</vt:lpstr>
      <vt:lpstr>A min-max optimization problem</vt:lpstr>
      <vt:lpstr>Hardening</vt:lpstr>
      <vt:lpstr>Hardening</vt:lpstr>
      <vt:lpstr>Hardening</vt:lpstr>
      <vt:lpstr>Hardening</vt:lpstr>
      <vt:lpstr>Hardening</vt:lpstr>
      <vt:lpstr>Evasion rates vs hardened models</vt:lpstr>
      <vt:lpstr>The goal - build a good inner maximizer</vt:lpstr>
      <vt:lpstr>The goal - build a good inner maximizer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GRAMS – an algorithm we designed that</vt:lpstr>
      <vt:lpstr>Greedy</vt:lpstr>
      <vt:lpstr>Greedy</vt:lpstr>
      <vt:lpstr>Greedy</vt:lpstr>
      <vt:lpstr>Greedy</vt:lpstr>
      <vt:lpstr>Greedy</vt:lpstr>
      <vt:lpstr>Greedy</vt:lpstr>
      <vt:lpstr>Random</vt:lpstr>
      <vt:lpstr>Adaptive</vt:lpstr>
      <vt:lpstr>Result - defense</vt:lpstr>
      <vt:lpstr>Results - attack</vt:lpstr>
      <vt:lpstr>A final note: discrimination</vt:lpstr>
      <vt:lpstr>A final note: discrimination</vt:lpstr>
      <vt:lpstr>More serious – predictive policing Software predicts future criminals, and it’s biased against blacks...            by Julia Angwin, Jeff Larson, Surya Mattu and Lauren Kirchner, ProPublica, May 23, 2016</vt:lpstr>
      <vt:lpstr>Measuring discrimination</vt:lpstr>
      <vt:lpstr>Solutions?</vt:lpstr>
      <vt:lpstr>How to avoid discrimination?</vt:lpstr>
      <vt:lpstr>First solution: preferential sampling</vt:lpstr>
      <vt:lpstr>Second solution: different thresholds</vt:lpstr>
      <vt:lpstr>Second solution: different models</vt:lpstr>
      <vt:lpstr>An ethnic profiling study</vt:lpstr>
      <vt:lpstr>An ethnic profiling study</vt:lpstr>
      <vt:lpstr>Its not so simple: Simpsons paradox</vt:lpstr>
      <vt:lpstr>Simpsons paradox</vt:lpstr>
      <vt:lpstr>Some discrimination is OK</vt:lpstr>
      <vt:lpstr>An ethnic profiling case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Machines and Streams</dc:title>
  <dc:subject/>
  <dc:creator>sicco verwer</dc:creator>
  <cp:keywords/>
  <dc:description/>
  <cp:lastModifiedBy>Sicco Verwer</cp:lastModifiedBy>
  <cp:revision>258</cp:revision>
  <dcterms:modified xsi:type="dcterms:W3CDTF">2023-09-19T13:37:54Z</dcterms:modified>
  <cp:category/>
</cp:coreProperties>
</file>